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7" r:id="rId1"/>
    <p:sldMasterId id="2147483748" r:id="rId2"/>
    <p:sldMasterId id="2147483749" r:id="rId3"/>
    <p:sldMasterId id="2147483750" r:id="rId4"/>
    <p:sldMasterId id="2147483751" r:id="rId5"/>
    <p:sldMasterId id="2147483752" r:id="rId6"/>
    <p:sldMasterId id="2147483753" r:id="rId7"/>
    <p:sldMasterId id="2147483754" r:id="rId8"/>
    <p:sldMasterId id="2147483755" r:id="rId9"/>
  </p:sldMasterIdLst>
  <p:notesMasterIdLst>
    <p:notesMasterId r:id="rId7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4" r:id="rId77"/>
    <p:sldId id="325" r:id="rId78"/>
  </p:sldIdLst>
  <p:sldSz cx="9144000" cy="6858000" type="screen4x3"/>
  <p:notesSz cx="7010400" cy="9296400"/>
  <p:embeddedFontLst>
    <p:embeddedFont>
      <p:font typeface="Comfortaa" panose="020B0604020202020204" charset="0"/>
      <p:regular r:id="rId80"/>
      <p:bold r:id="rId81"/>
    </p:embeddedFont>
    <p:embeddedFont>
      <p:font typeface="Rockwell" panose="02060603020205020403" pitchFamily="18" charset="0"/>
      <p:regular r:id="rId82"/>
      <p:bold r:id="rId83"/>
      <p:italic r:id="rId84"/>
      <p:boldItalic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Lato" panose="020F0502020204030203" pitchFamily="34" charset="0"/>
      <p:regular r:id="rId90"/>
      <p:bold r:id="rId91"/>
      <p:italic r:id="rId92"/>
      <p:boldItalic r:id="rId93"/>
    </p:embeddedFont>
    <p:embeddedFont>
      <p:font typeface="Corbel" panose="020B0503020204020204" pitchFamily="34" charset="0"/>
      <p:regular r:id="rId94"/>
      <p:bold r:id="rId95"/>
      <p:italic r:id="rId96"/>
      <p:boldItalic r:id="rId97"/>
    </p:embeddedFont>
    <p:embeddedFont>
      <p:font typeface="Galdeano" panose="020B0604020202020204" charset="0"/>
      <p:regular r:id="rId98"/>
    </p:embeddedFont>
    <p:embeddedFont>
      <p:font typeface="Candara" panose="020E0502030303020204" pitchFamily="34" charset="0"/>
      <p:regular r:id="rId99"/>
      <p:bold r:id="rId100"/>
      <p:italic r:id="rId101"/>
      <p:boldItalic r:id="rId102"/>
    </p:embeddedFont>
    <p:embeddedFont>
      <p:font typeface="Source Sans Pro" panose="020B0604020202020204" charset="0"/>
      <p:regular r:id="rId103"/>
      <p:bold r:id="rId104"/>
      <p:italic r:id="rId105"/>
      <p:boldItalic r:id="rId10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662" autoAdjust="0"/>
  </p:normalViewPr>
  <p:slideViewPr>
    <p:cSldViewPr snapToGrid="0">
      <p:cViewPr varScale="1">
        <p:scale>
          <a:sx n="73" d="100"/>
          <a:sy n="73" d="100"/>
        </p:scale>
        <p:origin x="20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07" Type="http://schemas.openxmlformats.org/officeDocument/2006/relationships/presProps" Target="presProps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8.fntdata"/><Relationship Id="rId102" Type="http://schemas.openxmlformats.org/officeDocument/2006/relationships/font" Target="fonts/font23.fntdata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font" Target="fonts/font3.fntdata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font" Target="fonts/font21.fntdata"/><Relationship Id="rId105" Type="http://schemas.openxmlformats.org/officeDocument/2006/relationships/font" Target="fonts/font2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font" Target="fonts/font14.fntdata"/><Relationship Id="rId98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font" Target="fonts/font24.fntdata"/><Relationship Id="rId108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font" Target="fonts/font27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font" Target="fonts/font20.fntdata"/><Relationship Id="rId101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theme" Target="theme/theme1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font" Target="fonts/font18.fntdata"/><Relationship Id="rId104" Type="http://schemas.openxmlformats.org/officeDocument/2006/relationships/font" Target="fonts/font2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8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t" anchorCtr="0">
            <a:noAutofit/>
          </a:bodyPr>
          <a:lstStyle/>
          <a:p>
            <a:pPr marL="0" indent="0"/>
            <a:endParaRPr sz="1300" dirty="0"/>
          </a:p>
        </p:txBody>
      </p:sp>
      <p:sp>
        <p:nvSpPr>
          <p:cNvPr id="714" name="Google Shape;714;p1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1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4aebd794e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g4aebd794e4_0_129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440695" indent="-220348"/>
            <a:endParaRPr dirty="0"/>
          </a:p>
        </p:txBody>
      </p:sp>
      <p:sp>
        <p:nvSpPr>
          <p:cNvPr id="795" name="Google Shape;795;g4aebd794e4_0_12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10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4aebd794e4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g4aebd794e4_0_317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440695" indent="-220348"/>
            <a:endParaRPr dirty="0"/>
          </a:p>
        </p:txBody>
      </p:sp>
      <p:sp>
        <p:nvSpPr>
          <p:cNvPr id="804" name="Google Shape;804;g4aebd794e4_0_317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9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13" name="Google Shape;813;p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12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 dirty="0"/>
          </a:p>
          <a:p>
            <a:pPr marL="0" indent="0"/>
            <a:endParaRPr dirty="0"/>
          </a:p>
          <a:p>
            <a:pPr marL="0" indent="0"/>
            <a:endParaRPr dirty="0"/>
          </a:p>
          <a:p>
            <a:pPr marL="0" indent="0"/>
            <a:endParaRPr dirty="0"/>
          </a:p>
        </p:txBody>
      </p:sp>
      <p:sp>
        <p:nvSpPr>
          <p:cNvPr id="835" name="Google Shape;8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4f82471f45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77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2" name="Google Shape;842;g4f82471f45_0_187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43" name="Google Shape;843;g4f82471f45_0_187:notes"/>
          <p:cNvSpPr txBox="1">
            <a:spLocks noGrp="1"/>
          </p:cNvSpPr>
          <p:nvPr>
            <p:ph type="sldNum" idx="12"/>
          </p:nvPr>
        </p:nvSpPr>
        <p:spPr>
          <a:xfrm>
            <a:off x="3970941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/>
          </a:p>
        </p:txBody>
      </p:sp>
      <p:sp>
        <p:nvSpPr>
          <p:cNvPr id="844" name="Google Shape;844;g4f82471f45_0_187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845" name="Google Shape;845;g4f82471f45_0_187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846" name="Google Shape;846;g4f82471f45_0_187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4f82471f4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3" name="Google Shape;863;g4f82471f45_0_270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864" name="Google Shape;864;g4f82471f45_0_270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865" name="Google Shape;865;g4f82471f45_0_270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866" name="Google Shape;866;g4f82471f45_0_270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4f82471f45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5" name="Google Shape;885;g4f82471f45_0_295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886" name="Google Shape;886;g4f82471f45_0_295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887" name="Google Shape;887;g4f82471f45_0_295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888" name="Google Shape;888;g4f82471f45_0_295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4f82471f45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77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g4f82471f45_0_304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896" name="Google Shape;896;g4f82471f45_0_304:notes"/>
          <p:cNvSpPr txBox="1">
            <a:spLocks noGrp="1"/>
          </p:cNvSpPr>
          <p:nvPr>
            <p:ph type="sldNum" idx="12"/>
          </p:nvPr>
        </p:nvSpPr>
        <p:spPr>
          <a:xfrm>
            <a:off x="3970941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17</a:t>
            </a:fld>
            <a:endParaRPr/>
          </a:p>
        </p:txBody>
      </p:sp>
      <p:sp>
        <p:nvSpPr>
          <p:cNvPr id="897" name="Google Shape;897;g4f82471f45_0_304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898" name="Google Shape;898;g4f82471f45_0_304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899" name="Google Shape;899;g4f82471f45_0_304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4f82471f45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77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Google Shape;912;g4f82471f45_0_320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913" name="Google Shape;913;g4f82471f45_0_320:notes"/>
          <p:cNvSpPr txBox="1">
            <a:spLocks noGrp="1"/>
          </p:cNvSpPr>
          <p:nvPr>
            <p:ph type="sldNum" idx="12"/>
          </p:nvPr>
        </p:nvSpPr>
        <p:spPr>
          <a:xfrm>
            <a:off x="3970941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18</a:t>
            </a:fld>
            <a:endParaRPr/>
          </a:p>
        </p:txBody>
      </p:sp>
      <p:sp>
        <p:nvSpPr>
          <p:cNvPr id="914" name="Google Shape;914;g4f82471f45_0_320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915" name="Google Shape;915;g4f82471f45_0_320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916" name="Google Shape;916;g4f82471f45_0_320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4f82471f45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77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2" name="Google Shape;932;g4f82471f45_0_339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933" name="Google Shape;933;g4f82471f45_0_339:notes"/>
          <p:cNvSpPr txBox="1">
            <a:spLocks noGrp="1"/>
          </p:cNvSpPr>
          <p:nvPr>
            <p:ph type="sldNum" idx="12"/>
          </p:nvPr>
        </p:nvSpPr>
        <p:spPr>
          <a:xfrm>
            <a:off x="3970941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19</a:t>
            </a:fld>
            <a:endParaRPr/>
          </a:p>
        </p:txBody>
      </p:sp>
      <p:sp>
        <p:nvSpPr>
          <p:cNvPr id="934" name="Google Shape;934;g4f82471f45_0_339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935" name="Google Shape;935;g4f82471f45_0_339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936" name="Google Shape;936;g4f82471f45_0_339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2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725" name="Google Shape;725;p2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2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4f82471f45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4" name="Google Shape;954;g4f82471f45_0_360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955" name="Google Shape;955;g4f82471f45_0_360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956" name="Google Shape;956;g4f82471f45_0_360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957" name="Google Shape;957;g4f82471f45_0_360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4f82471f45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4" name="Google Shape;964;g4f82471f45_0_369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965" name="Google Shape;965;g4f82471f45_0_369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966" name="Google Shape;966;g4f82471f45_0_369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967" name="Google Shape;967;g4f82471f45_0_369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4f82471f45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0" name="Google Shape;980;g4f82471f45_0_388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 dirty="0"/>
          </a:p>
        </p:txBody>
      </p:sp>
      <p:sp>
        <p:nvSpPr>
          <p:cNvPr id="981" name="Google Shape;981;g4f82471f45_0_388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982" name="Google Shape;982;g4f82471f45_0_388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983" name="Google Shape;983;g4f82471f45_0_388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4f82471f45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3" name="Google Shape;993;g4f82471f45_0_404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994" name="Google Shape;994;g4f82471f45_0_404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995" name="Google Shape;995;g4f82471f45_0_404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996" name="Google Shape;996;g4f82471f45_0_404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4f82471f45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g4f82471f45_0_420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1010" name="Google Shape;1010;g4f82471f45_0_420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1011" name="Google Shape;1011;g4f82471f45_0_420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1012" name="Google Shape;1012;g4f82471f45_0_420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4f82471f4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g4f82471f45_0_434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1025" name="Google Shape;1025;g4f82471f45_0_434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1026" name="Google Shape;1026;g4f82471f45_0_434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1027" name="Google Shape;1027;g4f82471f45_0_434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4f82471f45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4" name="Google Shape;1034;g4f82471f45_0_443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1035" name="Google Shape;1035;g4f82471f45_0_443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1036" name="Google Shape;1036;g4f82471f45_0_443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1037" name="Google Shape;1037;g4f82471f45_0_443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4f82471f45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g4f82471f45_0_457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1050" name="Google Shape;1050;g4f82471f45_0_457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1051" name="Google Shape;1051;g4f82471f45_0_457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1052" name="Google Shape;1052;g4f82471f45_0_457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4f82471f45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g4f82471f45_0_470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1064" name="Google Shape;1064;g4f82471f45_0_470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1065" name="Google Shape;1065;g4f82471f45_0_470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1066" name="Google Shape;1066;g4f82471f45_0_470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4f82471f45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g4f82471f45_0_479:notes"/>
          <p:cNvSpPr txBox="1">
            <a:spLocks noGrp="1"/>
          </p:cNvSpPr>
          <p:nvPr>
            <p:ph type="body" idx="1"/>
          </p:nvPr>
        </p:nvSpPr>
        <p:spPr>
          <a:xfrm>
            <a:off x="685799" y="4343400"/>
            <a:ext cx="5486363" cy="411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43" tIns="91643" rIns="91643" bIns="91643" anchor="t" anchorCtr="0">
            <a:noAutofit/>
          </a:bodyPr>
          <a:lstStyle/>
          <a:p>
            <a:pPr marL="0" indent="0">
              <a:buSzPts val="1200"/>
            </a:pPr>
            <a:endParaRPr/>
          </a:p>
        </p:txBody>
      </p:sp>
      <p:sp>
        <p:nvSpPr>
          <p:cNvPr id="1074" name="Google Shape;1074;g4f82471f45_0_479:notes"/>
          <p:cNvSpPr txBox="1">
            <a:spLocks noGrp="1"/>
          </p:cNvSpPr>
          <p:nvPr>
            <p:ph type="dt" idx="10"/>
          </p:nvPr>
        </p:nvSpPr>
        <p:spPr>
          <a:xfrm>
            <a:off x="3970941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7/11/2018</a:t>
            </a:r>
            <a:endParaRPr/>
          </a:p>
        </p:txBody>
      </p:sp>
      <p:sp>
        <p:nvSpPr>
          <p:cNvPr id="1075" name="Google Shape;1075;g4f82471f45_0_479:notes"/>
          <p:cNvSpPr txBox="1">
            <a:spLocks noGrp="1"/>
          </p:cNvSpPr>
          <p:nvPr>
            <p:ph type="ftr" idx="11"/>
          </p:nvPr>
        </p:nvSpPr>
        <p:spPr>
          <a:xfrm>
            <a:off x="3" y="8829967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b" anchorCtr="0">
            <a:noAutofit/>
          </a:bodyPr>
          <a:lstStyle/>
          <a:p>
            <a:r>
              <a:rPr lang="en-US"/>
              <a:t>Sonya Heisters | 415.429.5222 | sonyah@youthtruthsurvey.org</a:t>
            </a:r>
            <a:endParaRPr/>
          </a:p>
        </p:txBody>
      </p:sp>
      <p:sp>
        <p:nvSpPr>
          <p:cNvPr id="1076" name="Google Shape;1076;g4f82471f45_0_479:notes"/>
          <p:cNvSpPr txBox="1">
            <a:spLocks noGrp="1"/>
          </p:cNvSpPr>
          <p:nvPr>
            <p:ph type="hdr" idx="3"/>
          </p:nvPr>
        </p:nvSpPr>
        <p:spPr>
          <a:xfrm>
            <a:off x="3" y="0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78" tIns="46677" rIns="93378" bIns="46677" anchor="t" anchorCtr="0">
            <a:noAutofit/>
          </a:bodyPr>
          <a:lstStyle/>
          <a:p>
            <a:r>
              <a:rPr lang="en-US"/>
              <a:t>Bethel Board YouthTruth Debrief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p3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t" anchorCtr="0">
            <a:noAutofit/>
          </a:bodyPr>
          <a:lstStyle/>
          <a:p>
            <a:pPr marL="0" indent="0">
              <a:buClr>
                <a:srgbClr val="161F4A"/>
              </a:buClr>
            </a:pPr>
            <a:endParaRPr sz="1100" dirty="0"/>
          </a:p>
        </p:txBody>
      </p:sp>
      <p:sp>
        <p:nvSpPr>
          <p:cNvPr id="736" name="Google Shape;736;p3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3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4" name="Google Shape;1084;p19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85" name="Google Shape;1085;p1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30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4aebd794e4_0_240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  <a:p>
            <a:pPr marL="0" indent="0"/>
            <a:endParaRPr/>
          </a:p>
          <a:p>
            <a:pPr marL="0" indent="0"/>
            <a:endParaRPr/>
          </a:p>
          <a:p>
            <a:pPr marL="0" indent="0"/>
            <a:endParaRPr/>
          </a:p>
          <a:p>
            <a:pPr marL="0" indent="0"/>
            <a:endParaRPr/>
          </a:p>
        </p:txBody>
      </p:sp>
      <p:sp>
        <p:nvSpPr>
          <p:cNvPr id="1107" name="Google Shape;1107;g4aebd794e4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4f493e8e0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4f493e8e0c_0_24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14" name="Google Shape;1114;g4f493e8e0c_0_24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/>
              <a:pPr algn="r">
                <a:buClr>
                  <a:schemeClr val="dk1"/>
                </a:buClr>
                <a:buSzPts val="1300"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4f493e8e0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4f493e8e0c_0_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21" name="Google Shape;1121;g4f493e8e0c_0_1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/>
              <a:pPr algn="r">
                <a:buClr>
                  <a:schemeClr val="dk1"/>
                </a:buClr>
                <a:buSzPts val="1300"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4f493e8e0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4f493e8e0c_0_9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28" name="Google Shape;1128;g4f493e8e0c_0_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/>
              <a:pPr algn="r">
                <a:buClr>
                  <a:schemeClr val="dk1"/>
                </a:buClr>
                <a:buSzPts val="1300"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4f82471f4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4f82471f45_0_133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35" name="Google Shape;1135;g4f82471f45_0_133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/>
              <a:pPr algn="r">
                <a:buClr>
                  <a:schemeClr val="dk1"/>
                </a:buClr>
                <a:buSzPts val="1300"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4f82471f4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4f82471f45_0_150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3" name="Google Shape;1143;g4f82471f45_0_150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/>
              <a:pPr algn="r">
                <a:buClr>
                  <a:schemeClr val="dk1"/>
                </a:buClr>
                <a:buSzPts val="1300"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4f82471f4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Google Shape;1150;g4f82471f45_0_178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51" name="Google Shape;1151;g4f82471f45_0_178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4f493e8e0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4f493e8e0c_0_33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59" name="Google Shape;1159;g4f493e8e0c_0_33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/>
              <a:pPr algn="r">
                <a:buClr>
                  <a:schemeClr val="dk1"/>
                </a:buClr>
                <a:buSzPts val="1300"/>
              </a:pPr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4f493e8e0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4f493e8e0c_0_17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66" name="Google Shape;1166;g4f493e8e0c_0_17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/>
              <a:pPr algn="r">
                <a:buClr>
                  <a:schemeClr val="dk1"/>
                </a:buClr>
                <a:buSzPts val="1300"/>
              </a:pPr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4aebd794e4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g4aebd794e4_0_33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440695" indent="-220348"/>
            <a:endParaRPr b="1" dirty="0"/>
          </a:p>
        </p:txBody>
      </p:sp>
      <p:sp>
        <p:nvSpPr>
          <p:cNvPr id="743" name="Google Shape;743;g4aebd794e4_0_331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4ed2d3e544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72" name="Google Shape;1172;g4ed2d3e5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4ed2d3e544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79" name="Google Shape;1179;g4ed2d3e5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4ed2d3e544_0_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85" name="Google Shape;1185;g4ed2d3e54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4ed2d3e544_0_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92" name="Google Shape;1192;g4ed2d3e54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4ed2d3e544_0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00" name="Google Shape;1200;g4ed2d3e54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4ed2d3e544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07" name="Google Shape;1207;g4ed2d3e54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4ed2d3e544_0_3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15" name="Google Shape;1215;g4ed2d3e54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4ed2d3e544_0_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22" name="Google Shape;1222;g4ed2d3e54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4ed2d3e544_0_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28" name="Google Shape;1228;g4ed2d3e54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ed2d3e544_0_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35" name="Google Shape;1235;g4ed2d3e54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4aebd794e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g4aebd794e4_0_9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440695" indent="-220348"/>
            <a:endParaRPr dirty="0"/>
          </a:p>
        </p:txBody>
      </p:sp>
      <p:sp>
        <p:nvSpPr>
          <p:cNvPr id="752" name="Google Shape;752;g4aebd794e4_0_91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4ed2d3e544_0_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42" name="Google Shape;1242;g4ed2d3e54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4ed2d3e544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49" name="Google Shape;1249;g4ed2d3e54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4ed2d3e544_0_7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58" name="Google Shape;1258;g4ed2d3e54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4ed2d3e544_0_8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66" name="Google Shape;1266;g4ed2d3e54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4ed2d3e544_0_8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74" name="Google Shape;1274;g4ed2d3e54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4ed2d3e544_0_9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82" name="Google Shape;1282;g4ed2d3e54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4ed2d3e544_0_10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88" name="Google Shape;1288;g4ed2d3e544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4ed2d3e544_0_10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94" name="Google Shape;1294;g4ed2d3e54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4ed2d3e544_0_1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01" name="Google Shape;1301;g4ed2d3e54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4ed2d3e544_0_1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07" name="Google Shape;1307;g4ed2d3e54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4aebd794e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g4aebd794e4_0_104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440695" indent="-220348"/>
            <a:endParaRPr dirty="0"/>
          </a:p>
        </p:txBody>
      </p:sp>
      <p:sp>
        <p:nvSpPr>
          <p:cNvPr id="766" name="Google Shape;766;g4aebd794e4_0_104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4ed2d3e544_0_1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63" cy="4183438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13" name="Google Shape;1313;g4ed2d3e54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4aebd794e4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9" name="Google Shape;1319;g4aebd794e4_0_246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20" name="Google Shape;1320;g4aebd794e4_0_246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61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4f82471f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700088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2" name="Google Shape;1342;g4f82471f45_0_0:notes"/>
          <p:cNvSpPr txBox="1">
            <a:spLocks noGrp="1"/>
          </p:cNvSpPr>
          <p:nvPr>
            <p:ph type="body" idx="1"/>
          </p:nvPr>
        </p:nvSpPr>
        <p:spPr>
          <a:xfrm>
            <a:off x="701345" y="4416098"/>
            <a:ext cx="5607688" cy="418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t" anchorCtr="0">
            <a:noAutofit/>
          </a:bodyPr>
          <a:lstStyle/>
          <a:p>
            <a:pPr marL="0" indent="0"/>
            <a:endParaRPr/>
          </a:p>
          <a:p>
            <a:pPr marL="0" indent="0"/>
            <a:endParaRPr/>
          </a:p>
        </p:txBody>
      </p:sp>
      <p:sp>
        <p:nvSpPr>
          <p:cNvPr id="1343" name="Google Shape;1343;g4f82471f45_0_0:notes"/>
          <p:cNvSpPr txBox="1">
            <a:spLocks noGrp="1"/>
          </p:cNvSpPr>
          <p:nvPr>
            <p:ph type="sldNum" idx="12"/>
          </p:nvPr>
        </p:nvSpPr>
        <p:spPr>
          <a:xfrm>
            <a:off x="3970734" y="8830658"/>
            <a:ext cx="3038013" cy="46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62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4f82471f4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700088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0" name="Google Shape;1350;g4f82471f45_0_7:notes"/>
          <p:cNvSpPr txBox="1">
            <a:spLocks noGrp="1"/>
          </p:cNvSpPr>
          <p:nvPr>
            <p:ph type="body" idx="1"/>
          </p:nvPr>
        </p:nvSpPr>
        <p:spPr>
          <a:xfrm>
            <a:off x="701345" y="4416098"/>
            <a:ext cx="5607688" cy="418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t" anchorCtr="0">
            <a:noAutofit/>
          </a:bodyPr>
          <a:lstStyle/>
          <a:p>
            <a:pPr marL="0" indent="0"/>
            <a:endParaRPr/>
          </a:p>
          <a:p>
            <a:pPr marL="0" indent="0"/>
            <a:endParaRPr/>
          </a:p>
        </p:txBody>
      </p:sp>
      <p:sp>
        <p:nvSpPr>
          <p:cNvPr id="1351" name="Google Shape;1351;g4f82471f45_0_7:notes"/>
          <p:cNvSpPr txBox="1">
            <a:spLocks noGrp="1"/>
          </p:cNvSpPr>
          <p:nvPr>
            <p:ph type="sldNum" idx="12"/>
          </p:nvPr>
        </p:nvSpPr>
        <p:spPr>
          <a:xfrm>
            <a:off x="3970734" y="8830658"/>
            <a:ext cx="3038013" cy="46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63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4f82471f4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700088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8" name="Google Shape;1358;g4f82471f45_0_14:notes"/>
          <p:cNvSpPr txBox="1">
            <a:spLocks noGrp="1"/>
          </p:cNvSpPr>
          <p:nvPr>
            <p:ph type="body" idx="1"/>
          </p:nvPr>
        </p:nvSpPr>
        <p:spPr>
          <a:xfrm>
            <a:off x="701345" y="4416098"/>
            <a:ext cx="5607688" cy="418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59" name="Google Shape;1359;g4f82471f45_0_14:notes"/>
          <p:cNvSpPr txBox="1">
            <a:spLocks noGrp="1"/>
          </p:cNvSpPr>
          <p:nvPr>
            <p:ph type="sldNum" idx="12"/>
          </p:nvPr>
        </p:nvSpPr>
        <p:spPr>
          <a:xfrm>
            <a:off x="3970734" y="8830658"/>
            <a:ext cx="3038013" cy="46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64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4f82471f4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700088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3" name="Google Shape;1373;g4f82471f45_0_28:notes"/>
          <p:cNvSpPr txBox="1">
            <a:spLocks noGrp="1"/>
          </p:cNvSpPr>
          <p:nvPr>
            <p:ph type="body" idx="1"/>
          </p:nvPr>
        </p:nvSpPr>
        <p:spPr>
          <a:xfrm>
            <a:off x="701345" y="4416098"/>
            <a:ext cx="5607688" cy="418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74" name="Google Shape;1374;g4f82471f45_0_28:notes"/>
          <p:cNvSpPr txBox="1">
            <a:spLocks noGrp="1"/>
          </p:cNvSpPr>
          <p:nvPr>
            <p:ph type="sldNum" idx="12"/>
          </p:nvPr>
        </p:nvSpPr>
        <p:spPr>
          <a:xfrm>
            <a:off x="3970734" y="8830658"/>
            <a:ext cx="3038013" cy="46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65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4f82471f4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700088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81" name="Google Shape;1381;g4f82471f45_0_35:notes"/>
          <p:cNvSpPr txBox="1">
            <a:spLocks noGrp="1"/>
          </p:cNvSpPr>
          <p:nvPr>
            <p:ph type="body" idx="1"/>
          </p:nvPr>
        </p:nvSpPr>
        <p:spPr>
          <a:xfrm>
            <a:off x="701345" y="4416098"/>
            <a:ext cx="5607688" cy="418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82" name="Google Shape;1382;g4f82471f45_0_35:notes"/>
          <p:cNvSpPr txBox="1">
            <a:spLocks noGrp="1"/>
          </p:cNvSpPr>
          <p:nvPr>
            <p:ph type="sldNum" idx="12"/>
          </p:nvPr>
        </p:nvSpPr>
        <p:spPr>
          <a:xfrm>
            <a:off x="3970734" y="8830658"/>
            <a:ext cx="3038013" cy="46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66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4f82471f4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700088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89" name="Google Shape;1389;g4f82471f45_0_42:notes"/>
          <p:cNvSpPr txBox="1">
            <a:spLocks noGrp="1"/>
          </p:cNvSpPr>
          <p:nvPr>
            <p:ph type="body" idx="1"/>
          </p:nvPr>
        </p:nvSpPr>
        <p:spPr>
          <a:xfrm>
            <a:off x="701345" y="4416098"/>
            <a:ext cx="5607688" cy="418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t" anchorCtr="0">
            <a:noAutofit/>
          </a:bodyPr>
          <a:lstStyle/>
          <a:p>
            <a:pPr marL="0" indent="0"/>
            <a:endParaRPr dirty="0">
              <a:solidFill>
                <a:srgbClr val="161F4A"/>
              </a:solidFill>
            </a:endParaRPr>
          </a:p>
        </p:txBody>
      </p:sp>
      <p:sp>
        <p:nvSpPr>
          <p:cNvPr id="1390" name="Google Shape;1390;g4f82471f45_0_42:notes"/>
          <p:cNvSpPr txBox="1">
            <a:spLocks noGrp="1"/>
          </p:cNvSpPr>
          <p:nvPr>
            <p:ph type="sldNum" idx="12"/>
          </p:nvPr>
        </p:nvSpPr>
        <p:spPr>
          <a:xfrm>
            <a:off x="3970734" y="8830658"/>
            <a:ext cx="3038013" cy="46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37" tIns="46556" rIns="93137" bIns="46556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67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4aebd794e4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7" name="Google Shape;1407;g4aebd794e4_0_274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408" name="Google Shape;1408;g4aebd794e4_0_274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68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t" anchorCtr="0">
            <a:noAutofit/>
          </a:bodyPr>
          <a:lstStyle/>
          <a:p>
            <a:pPr marL="0" indent="0"/>
            <a:endParaRPr sz="1300" dirty="0"/>
          </a:p>
        </p:txBody>
      </p:sp>
      <p:sp>
        <p:nvSpPr>
          <p:cNvPr id="714" name="Google Shape;714;p1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41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 algn="r">
              <a:buClr>
                <a:schemeClr val="dk1"/>
              </a:buClr>
              <a:buSzPts val="1300"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chemeClr val="dk1"/>
                </a:buClr>
                <a:buSzPts val="1300"/>
              </a:pPr>
              <a:t>69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00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4aebd794e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g4aebd794e4_0_109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440695" indent="-220348"/>
            <a:endParaRPr dirty="0"/>
          </a:p>
        </p:txBody>
      </p:sp>
      <p:sp>
        <p:nvSpPr>
          <p:cNvPr id="772" name="Google Shape;772;g4aebd794e4_0_109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4aebd794e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g4aebd794e4_0_114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440695" indent="-220348"/>
            <a:endParaRPr dirty="0"/>
          </a:p>
        </p:txBody>
      </p:sp>
      <p:sp>
        <p:nvSpPr>
          <p:cNvPr id="778" name="Google Shape;778;g4aebd794e4_0_114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4aebd794e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6" name="Google Shape;786;g4aebd794e4_0_122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63" cy="418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440695" indent="-220348"/>
            <a:endParaRPr dirty="0"/>
          </a:p>
        </p:txBody>
      </p:sp>
      <p:sp>
        <p:nvSpPr>
          <p:cNvPr id="787" name="Google Shape;787;g4aebd794e4_0_122:notes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725" cy="46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1" tIns="46580" rIns="93161" bIns="4658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1"/>
          </p:nvPr>
        </p:nvSpPr>
        <p:spPr>
          <a:xfrm>
            <a:off x="457200" y="1906386"/>
            <a:ext cx="8229600" cy="402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dt" idx="10"/>
          </p:nvPr>
        </p:nvSpPr>
        <p:spPr>
          <a:xfrm>
            <a:off x="457200" y="6351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59724" y="-196139"/>
            <a:ext cx="402455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6248400" y="6356350"/>
            <a:ext cx="2895600" cy="501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5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5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2"/>
          <p:cNvSpPr/>
          <p:nvPr/>
        </p:nvSpPr>
        <p:spPr>
          <a:xfrm>
            <a:off x="6248400" y="6356350"/>
            <a:ext cx="2895600" cy="501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457200" y="1906386"/>
            <a:ext cx="8229600" cy="4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457200" y="6351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685800" y="2130429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722313" y="4406904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457200" y="160020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2"/>
          </p:nvPr>
        </p:nvSpPr>
        <p:spPr>
          <a:xfrm>
            <a:off x="4648200" y="160020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62357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  <a:defRPr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3575050" y="273054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21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  <a:defRPr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 rot="5400000">
            <a:off x="2559750" y="-196164"/>
            <a:ext cx="402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23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 rot="5400000">
            <a:off x="4732350" y="2171692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92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24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1"/>
          </p:nvPr>
        </p:nvSpPr>
        <p:spPr>
          <a:xfrm>
            <a:off x="457200" y="1906386"/>
            <a:ext cx="8229600" cy="4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dt" idx="10"/>
          </p:nvPr>
        </p:nvSpPr>
        <p:spPr>
          <a:xfrm>
            <a:off x="457200" y="6351352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  <a:defRPr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3575050" y="273054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28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457200" y="160020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2"/>
          </p:nvPr>
        </p:nvSpPr>
        <p:spPr>
          <a:xfrm>
            <a:off x="4648200" y="160020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ctrTitle"/>
          </p:nvPr>
        </p:nvSpPr>
        <p:spPr>
          <a:xfrm>
            <a:off x="685800" y="2130429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722313" y="4406904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32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33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33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33"/>
          <p:cNvSpPr/>
          <p:nvPr/>
        </p:nvSpPr>
        <p:spPr>
          <a:xfrm>
            <a:off x="62357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  <a:defRPr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9" name="Google Shape;209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34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body" idx="1"/>
          </p:nvPr>
        </p:nvSpPr>
        <p:spPr>
          <a:xfrm rot="5400000">
            <a:off x="2559750" y="-196164"/>
            <a:ext cx="402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1" name="Google Shape;221;p35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 rot="5400000">
            <a:off x="4732350" y="2171692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92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36"/>
          <p:cNvSpPr/>
          <p:nvPr/>
        </p:nvSpPr>
        <p:spPr>
          <a:xfrm>
            <a:off x="6248400" y="6356350"/>
            <a:ext cx="2895600" cy="50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4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3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5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67" name="Google Shape;267;p43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5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6248400" y="6356350"/>
            <a:ext cx="2895600" cy="501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5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6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46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89" name="Google Shape;289;p4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7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0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0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/>
          <p:nvPr/>
        </p:nvSpPr>
        <p:spPr>
          <a:xfrm>
            <a:off x="2381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51"/>
          <p:cNvSpPr/>
          <p:nvPr/>
        </p:nvSpPr>
        <p:spPr>
          <a:xfrm>
            <a:off x="11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1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1"/>
          <p:cNvSpPr txBox="1"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23" name="Google Shape;323;p51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6" name="Google Shape;326;p51"/>
          <p:cNvCxnSpPr/>
          <p:nvPr/>
        </p:nvCxnSpPr>
        <p:spPr>
          <a:xfrm>
            <a:off x="905744" y="4343400"/>
            <a:ext cx="7406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/>
          <p:nvPr/>
        </p:nvSpPr>
        <p:spPr>
          <a:xfrm>
            <a:off x="2381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52"/>
          <p:cNvSpPr/>
          <p:nvPr/>
        </p:nvSpPr>
        <p:spPr>
          <a:xfrm>
            <a:off x="11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52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 b="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2"/>
          <p:cNvSpPr txBox="1">
            <a:spLocks noGrp="1"/>
          </p:cNvSpPr>
          <p:nvPr>
            <p:ph type="body" idx="1"/>
          </p:nvPr>
        </p:nvSpPr>
        <p:spPr>
          <a:xfrm>
            <a:off x="822960" y="4453128"/>
            <a:ext cx="7543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52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2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2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5" name="Google Shape;335;p52"/>
          <p:cNvCxnSpPr/>
          <p:nvPr/>
        </p:nvCxnSpPr>
        <p:spPr>
          <a:xfrm>
            <a:off x="905744" y="4343400"/>
            <a:ext cx="7406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37032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body" idx="2"/>
          </p:nvPr>
        </p:nvSpPr>
        <p:spPr>
          <a:xfrm>
            <a:off x="4663440" y="1845735"/>
            <a:ext cx="37032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3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3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4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body" idx="1"/>
          </p:nvPr>
        </p:nvSpPr>
        <p:spPr>
          <a:xfrm>
            <a:off x="822960" y="1846052"/>
            <a:ext cx="3703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body" idx="2"/>
          </p:nvPr>
        </p:nvSpPr>
        <p:spPr>
          <a:xfrm>
            <a:off x="822960" y="2582334"/>
            <a:ext cx="37032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47" name="Google Shape;347;p54"/>
          <p:cNvSpPr txBox="1">
            <a:spLocks noGrp="1"/>
          </p:cNvSpPr>
          <p:nvPr>
            <p:ph type="body" idx="3"/>
          </p:nvPr>
        </p:nvSpPr>
        <p:spPr>
          <a:xfrm>
            <a:off x="4663440" y="1846052"/>
            <a:ext cx="3703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48" name="Google Shape;348;p54"/>
          <p:cNvSpPr txBox="1">
            <a:spLocks noGrp="1"/>
          </p:cNvSpPr>
          <p:nvPr>
            <p:ph type="body" idx="4"/>
          </p:nvPr>
        </p:nvSpPr>
        <p:spPr>
          <a:xfrm>
            <a:off x="4663440" y="2582334"/>
            <a:ext cx="37032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49" name="Google Shape;349;p54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4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4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5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5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5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6"/>
          <p:cNvSpPr/>
          <p:nvPr/>
        </p:nvSpPr>
        <p:spPr>
          <a:xfrm>
            <a:off x="2381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6"/>
          <p:cNvSpPr/>
          <p:nvPr/>
        </p:nvSpPr>
        <p:spPr>
          <a:xfrm>
            <a:off x="11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6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6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6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/>
          <p:nvPr/>
        </p:nvSpPr>
        <p:spPr>
          <a:xfrm>
            <a:off x="12" y="0"/>
            <a:ext cx="3038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7"/>
          <p:cNvSpPr/>
          <p:nvPr/>
        </p:nvSpPr>
        <p:spPr>
          <a:xfrm>
            <a:off x="303005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57"/>
          <p:cNvSpPr txBox="1">
            <a:spLocks noGrp="1"/>
          </p:cNvSpPr>
          <p:nvPr>
            <p:ph type="body" idx="1"/>
          </p:nvPr>
        </p:nvSpPr>
        <p:spPr>
          <a:xfrm>
            <a:off x="3600450" y="731520"/>
            <a:ext cx="4869300" cy="52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68" name="Google Shape;368;p57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69" name="Google Shape;369;p57"/>
          <p:cNvSpPr txBox="1">
            <a:spLocks noGrp="1"/>
          </p:cNvSpPr>
          <p:nvPr>
            <p:ph type="dt" idx="10"/>
          </p:nvPr>
        </p:nvSpPr>
        <p:spPr>
          <a:xfrm>
            <a:off x="349134" y="6459785"/>
            <a:ext cx="19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7"/>
          <p:cNvSpPr txBox="1">
            <a:spLocks noGrp="1"/>
          </p:cNvSpPr>
          <p:nvPr>
            <p:ph type="ftr" idx="11"/>
          </p:nvPr>
        </p:nvSpPr>
        <p:spPr>
          <a:xfrm>
            <a:off x="3600450" y="6459785"/>
            <a:ext cx="348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7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8"/>
          <p:cNvSpPr/>
          <p:nvPr/>
        </p:nvSpPr>
        <p:spPr>
          <a:xfrm>
            <a:off x="0" y="4953000"/>
            <a:ext cx="9141600" cy="190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8"/>
          <p:cNvSpPr/>
          <p:nvPr/>
        </p:nvSpPr>
        <p:spPr>
          <a:xfrm>
            <a:off x="11" y="491507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8"/>
          <p:cNvSpPr txBox="1">
            <a:spLocks noGrp="1"/>
          </p:cNvSpPr>
          <p:nvPr>
            <p:ph type="title"/>
          </p:nvPr>
        </p:nvSpPr>
        <p:spPr>
          <a:xfrm>
            <a:off x="822960" y="5074920"/>
            <a:ext cx="75849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8"/>
          <p:cNvSpPr>
            <a:spLocks noGrp="1"/>
          </p:cNvSpPr>
          <p:nvPr>
            <p:ph type="pic" idx="2"/>
          </p:nvPr>
        </p:nvSpPr>
        <p:spPr>
          <a:xfrm>
            <a:off x="11" y="0"/>
            <a:ext cx="9144000" cy="4915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42900" tIns="342900" rIns="0" bIns="34275" anchor="t" anchorCtr="0"/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58"/>
          <p:cNvSpPr txBox="1">
            <a:spLocks noGrp="1"/>
          </p:cNvSpPr>
          <p:nvPr>
            <p:ph type="body" idx="1"/>
          </p:nvPr>
        </p:nvSpPr>
        <p:spPr>
          <a:xfrm>
            <a:off x="822960" y="5907023"/>
            <a:ext cx="75849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/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78" name="Google Shape;378;p58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58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58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9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9"/>
          <p:cNvSpPr txBox="1">
            <a:spLocks noGrp="1"/>
          </p:cNvSpPr>
          <p:nvPr>
            <p:ph type="body" idx="1"/>
          </p:nvPr>
        </p:nvSpPr>
        <p:spPr>
          <a:xfrm rot="5400000">
            <a:off x="2583210" y="85484"/>
            <a:ext cx="40233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84" name="Google Shape;384;p59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59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9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0"/>
          <p:cNvSpPr/>
          <p:nvPr/>
        </p:nvSpPr>
        <p:spPr>
          <a:xfrm>
            <a:off x="2381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60"/>
          <p:cNvSpPr/>
          <p:nvPr/>
        </p:nvSpPr>
        <p:spPr>
          <a:xfrm>
            <a:off x="11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60"/>
          <p:cNvSpPr txBox="1">
            <a:spLocks noGrp="1"/>
          </p:cNvSpPr>
          <p:nvPr>
            <p:ph type="title"/>
          </p:nvPr>
        </p:nvSpPr>
        <p:spPr>
          <a:xfrm rot="5400000">
            <a:off x="4650900" y="2307628"/>
            <a:ext cx="57573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60"/>
          <p:cNvSpPr txBox="1">
            <a:spLocks noGrp="1"/>
          </p:cNvSpPr>
          <p:nvPr>
            <p:ph type="body" idx="1"/>
          </p:nvPr>
        </p:nvSpPr>
        <p:spPr>
          <a:xfrm rot="5400000">
            <a:off x="650325" y="393028"/>
            <a:ext cx="57573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92" name="Google Shape;392;p60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0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60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2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2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06" name="Google Shape;406;p62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2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62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3"/>
          <p:cNvSpPr/>
          <p:nvPr/>
        </p:nvSpPr>
        <p:spPr>
          <a:xfrm>
            <a:off x="2381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63"/>
          <p:cNvSpPr/>
          <p:nvPr/>
        </p:nvSpPr>
        <p:spPr>
          <a:xfrm>
            <a:off x="11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3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3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63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4"/>
          <p:cNvSpPr/>
          <p:nvPr/>
        </p:nvSpPr>
        <p:spPr>
          <a:xfrm>
            <a:off x="2381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4"/>
          <p:cNvSpPr/>
          <p:nvPr/>
        </p:nvSpPr>
        <p:spPr>
          <a:xfrm>
            <a:off x="11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64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64"/>
          <p:cNvSpPr txBox="1"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20" name="Google Shape;420;p64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4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4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3" name="Google Shape;423;p64"/>
          <p:cNvCxnSpPr/>
          <p:nvPr/>
        </p:nvCxnSpPr>
        <p:spPr>
          <a:xfrm>
            <a:off x="905744" y="4343400"/>
            <a:ext cx="7406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5"/>
          <p:cNvSpPr/>
          <p:nvPr/>
        </p:nvSpPr>
        <p:spPr>
          <a:xfrm>
            <a:off x="2381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65"/>
          <p:cNvSpPr/>
          <p:nvPr/>
        </p:nvSpPr>
        <p:spPr>
          <a:xfrm>
            <a:off x="11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65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 b="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5"/>
          <p:cNvSpPr txBox="1">
            <a:spLocks noGrp="1"/>
          </p:cNvSpPr>
          <p:nvPr>
            <p:ph type="body" idx="1"/>
          </p:nvPr>
        </p:nvSpPr>
        <p:spPr>
          <a:xfrm>
            <a:off x="822960" y="4453128"/>
            <a:ext cx="7543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65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65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5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2" name="Google Shape;432;p65"/>
          <p:cNvCxnSpPr/>
          <p:nvPr/>
        </p:nvCxnSpPr>
        <p:spPr>
          <a:xfrm>
            <a:off x="905744" y="4343400"/>
            <a:ext cx="7406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6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66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37032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36" name="Google Shape;436;p66"/>
          <p:cNvSpPr txBox="1">
            <a:spLocks noGrp="1"/>
          </p:cNvSpPr>
          <p:nvPr>
            <p:ph type="body" idx="2"/>
          </p:nvPr>
        </p:nvSpPr>
        <p:spPr>
          <a:xfrm>
            <a:off x="4663440" y="1845735"/>
            <a:ext cx="37032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37" name="Google Shape;437;p66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6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6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7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67"/>
          <p:cNvSpPr txBox="1">
            <a:spLocks noGrp="1"/>
          </p:cNvSpPr>
          <p:nvPr>
            <p:ph type="body" idx="1"/>
          </p:nvPr>
        </p:nvSpPr>
        <p:spPr>
          <a:xfrm>
            <a:off x="822960" y="1846052"/>
            <a:ext cx="3703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3" name="Google Shape;443;p67"/>
          <p:cNvSpPr txBox="1">
            <a:spLocks noGrp="1"/>
          </p:cNvSpPr>
          <p:nvPr>
            <p:ph type="body" idx="2"/>
          </p:nvPr>
        </p:nvSpPr>
        <p:spPr>
          <a:xfrm>
            <a:off x="822960" y="2582334"/>
            <a:ext cx="37032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44" name="Google Shape;444;p67"/>
          <p:cNvSpPr txBox="1">
            <a:spLocks noGrp="1"/>
          </p:cNvSpPr>
          <p:nvPr>
            <p:ph type="body" idx="3"/>
          </p:nvPr>
        </p:nvSpPr>
        <p:spPr>
          <a:xfrm>
            <a:off x="4663440" y="1846052"/>
            <a:ext cx="3703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5" name="Google Shape;445;p67"/>
          <p:cNvSpPr txBox="1">
            <a:spLocks noGrp="1"/>
          </p:cNvSpPr>
          <p:nvPr>
            <p:ph type="body" idx="4"/>
          </p:nvPr>
        </p:nvSpPr>
        <p:spPr>
          <a:xfrm>
            <a:off x="4663440" y="2582334"/>
            <a:ext cx="37032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46" name="Google Shape;446;p67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67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67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8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68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8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68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9"/>
          <p:cNvSpPr/>
          <p:nvPr/>
        </p:nvSpPr>
        <p:spPr>
          <a:xfrm>
            <a:off x="12" y="0"/>
            <a:ext cx="3038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9"/>
          <p:cNvSpPr/>
          <p:nvPr/>
        </p:nvSpPr>
        <p:spPr>
          <a:xfrm>
            <a:off x="303005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9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69"/>
          <p:cNvSpPr txBox="1">
            <a:spLocks noGrp="1"/>
          </p:cNvSpPr>
          <p:nvPr>
            <p:ph type="body" idx="1"/>
          </p:nvPr>
        </p:nvSpPr>
        <p:spPr>
          <a:xfrm>
            <a:off x="3600450" y="731520"/>
            <a:ext cx="4869300" cy="52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59" name="Google Shape;459;p69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460" name="Google Shape;460;p69"/>
          <p:cNvSpPr txBox="1">
            <a:spLocks noGrp="1"/>
          </p:cNvSpPr>
          <p:nvPr>
            <p:ph type="dt" idx="10"/>
          </p:nvPr>
        </p:nvSpPr>
        <p:spPr>
          <a:xfrm>
            <a:off x="349134" y="6459785"/>
            <a:ext cx="19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69"/>
          <p:cNvSpPr txBox="1">
            <a:spLocks noGrp="1"/>
          </p:cNvSpPr>
          <p:nvPr>
            <p:ph type="ftr" idx="11"/>
          </p:nvPr>
        </p:nvSpPr>
        <p:spPr>
          <a:xfrm>
            <a:off x="3600450" y="6459785"/>
            <a:ext cx="348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69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0"/>
          <p:cNvSpPr/>
          <p:nvPr/>
        </p:nvSpPr>
        <p:spPr>
          <a:xfrm>
            <a:off x="0" y="4953000"/>
            <a:ext cx="9141600" cy="190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70"/>
          <p:cNvSpPr/>
          <p:nvPr/>
        </p:nvSpPr>
        <p:spPr>
          <a:xfrm>
            <a:off x="11" y="491507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70"/>
          <p:cNvSpPr txBox="1">
            <a:spLocks noGrp="1"/>
          </p:cNvSpPr>
          <p:nvPr>
            <p:ph type="title"/>
          </p:nvPr>
        </p:nvSpPr>
        <p:spPr>
          <a:xfrm>
            <a:off x="822960" y="5074920"/>
            <a:ext cx="75849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0"/>
          <p:cNvSpPr>
            <a:spLocks noGrp="1"/>
          </p:cNvSpPr>
          <p:nvPr>
            <p:ph type="pic" idx="2"/>
          </p:nvPr>
        </p:nvSpPr>
        <p:spPr>
          <a:xfrm>
            <a:off x="11" y="0"/>
            <a:ext cx="9144000" cy="4915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42900" tIns="342900" rIns="0" bIns="34275" anchor="t" anchorCtr="0"/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" name="Google Shape;468;p70"/>
          <p:cNvSpPr txBox="1">
            <a:spLocks noGrp="1"/>
          </p:cNvSpPr>
          <p:nvPr>
            <p:ph type="body" idx="1"/>
          </p:nvPr>
        </p:nvSpPr>
        <p:spPr>
          <a:xfrm>
            <a:off x="822960" y="5907023"/>
            <a:ext cx="75849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/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469" name="Google Shape;469;p70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70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70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1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71"/>
          <p:cNvSpPr txBox="1">
            <a:spLocks noGrp="1"/>
          </p:cNvSpPr>
          <p:nvPr>
            <p:ph type="body" idx="1"/>
          </p:nvPr>
        </p:nvSpPr>
        <p:spPr>
          <a:xfrm rot="5400000">
            <a:off x="2583210" y="85484"/>
            <a:ext cx="40233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75" name="Google Shape;475;p71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1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71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2"/>
          <p:cNvSpPr/>
          <p:nvPr/>
        </p:nvSpPr>
        <p:spPr>
          <a:xfrm>
            <a:off x="2381" y="6400800"/>
            <a:ext cx="91416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72"/>
          <p:cNvSpPr/>
          <p:nvPr/>
        </p:nvSpPr>
        <p:spPr>
          <a:xfrm>
            <a:off x="11" y="6334316"/>
            <a:ext cx="91416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72"/>
          <p:cNvSpPr txBox="1">
            <a:spLocks noGrp="1"/>
          </p:cNvSpPr>
          <p:nvPr>
            <p:ph type="title"/>
          </p:nvPr>
        </p:nvSpPr>
        <p:spPr>
          <a:xfrm rot="5400000">
            <a:off x="4650900" y="2307628"/>
            <a:ext cx="57573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72"/>
          <p:cNvSpPr txBox="1">
            <a:spLocks noGrp="1"/>
          </p:cNvSpPr>
          <p:nvPr>
            <p:ph type="body" idx="1"/>
          </p:nvPr>
        </p:nvSpPr>
        <p:spPr>
          <a:xfrm rot="5400000">
            <a:off x="650325" y="393028"/>
            <a:ext cx="57573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83" name="Google Shape;483;p72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72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2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7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7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5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7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9" name="Google Shape;499;p7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7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7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7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7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7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7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8"/>
          <p:cNvSpPr/>
          <p:nvPr/>
        </p:nvSpPr>
        <p:spPr>
          <a:xfrm>
            <a:off x="6235700" y="6356350"/>
            <a:ext cx="2895600" cy="501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7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77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7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7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7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7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7" name="Google Shape;517;p7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8" name="Google Shape;518;p7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7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7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9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79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5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24" name="Google Shape;524;p79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5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7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26" name="Google Shape;526;p7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7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7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7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8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8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8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81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38" name="Google Shape;538;p8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39" name="Google Shape;539;p8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8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8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82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5" name="Google Shape;545;p8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46" name="Google Shape;546;p8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8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8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83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52" name="Google Shape;552;p8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8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8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4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84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58" name="Google Shape;558;p8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8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8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7"/>
          <p:cNvSpPr txBox="1">
            <a:spLocks noGrp="1"/>
          </p:cNvSpPr>
          <p:nvPr>
            <p:ph type="title"/>
          </p:nvPr>
        </p:nvSpPr>
        <p:spPr>
          <a:xfrm>
            <a:off x="457200" y="7635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87"/>
          <p:cNvSpPr txBox="1">
            <a:spLocks noGrp="1"/>
          </p:cNvSpPr>
          <p:nvPr>
            <p:ph type="body" idx="1"/>
          </p:nvPr>
        </p:nvSpPr>
        <p:spPr>
          <a:xfrm>
            <a:off x="457200" y="1906588"/>
            <a:ext cx="8229600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  <a:defRPr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6248400" y="6356350"/>
            <a:ext cx="2895600" cy="501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ckwell"/>
                <a:ea typeface="Rockwell"/>
                <a:cs typeface="Rockwell"/>
                <a:sym typeface="Rockwel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8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8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0"/>
          <p:cNvSpPr txBox="1">
            <a:spLocks noGrp="1"/>
          </p:cNvSpPr>
          <p:nvPr>
            <p:ph type="title"/>
          </p:nvPr>
        </p:nvSpPr>
        <p:spPr>
          <a:xfrm>
            <a:off x="457200" y="7635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1" name="Google Shape;591;p9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2" name="Google Shape;592;p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1"/>
          <p:cNvSpPr txBox="1">
            <a:spLocks noGrp="1"/>
          </p:cNvSpPr>
          <p:nvPr>
            <p:ph type="title"/>
          </p:nvPr>
        </p:nvSpPr>
        <p:spPr>
          <a:xfrm>
            <a:off x="457200" y="7635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9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8" name="Google Shape;598;p9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9" name="Google Shape;599;p9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0" name="Google Shape;600;p9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1" name="Google Shape;601;p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2"/>
          <p:cNvSpPr txBox="1">
            <a:spLocks noGrp="1"/>
          </p:cNvSpPr>
          <p:nvPr>
            <p:ph type="title"/>
          </p:nvPr>
        </p:nvSpPr>
        <p:spPr>
          <a:xfrm>
            <a:off x="457200" y="7635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9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2" name="Google Shape;612;p9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3" name="Google Shape;613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9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9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9" name="Google Shape;619;p9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0" name="Google Shape;620;p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5"/>
          <p:cNvSpPr txBox="1">
            <a:spLocks noGrp="1"/>
          </p:cNvSpPr>
          <p:nvPr>
            <p:ph type="title"/>
          </p:nvPr>
        </p:nvSpPr>
        <p:spPr>
          <a:xfrm>
            <a:off x="457200" y="7635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95"/>
          <p:cNvSpPr txBox="1">
            <a:spLocks noGrp="1"/>
          </p:cNvSpPr>
          <p:nvPr>
            <p:ph type="body" idx="1"/>
          </p:nvPr>
        </p:nvSpPr>
        <p:spPr>
          <a:xfrm rot="5400000">
            <a:off x="2559900" y="-196112"/>
            <a:ext cx="40242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p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6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96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2" name="Google Shape;632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8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4" name="Google Shape;644;p9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5" name="Google Shape;645;p9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9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9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ckwell"/>
              <a:buNone/>
              <a:defRPr sz="20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10"/>
          <p:cNvSpPr/>
          <p:nvPr/>
        </p:nvSpPr>
        <p:spPr>
          <a:xfrm>
            <a:off x="6248400" y="6356350"/>
            <a:ext cx="2895600" cy="501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0" name="Google Shape;650;p9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9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9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9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0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0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1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0" name="Google Shape;660;p101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1" name="Google Shape;661;p10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0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0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6" name="Google Shape;666;p10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7" name="Google Shape;667;p10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8" name="Google Shape;668;p10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0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0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3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3" name="Google Shape;673;p103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4" name="Google Shape;674;p10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10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6" name="Google Shape;676;p10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7" name="Google Shape;677;p10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0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0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0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2" name="Google Shape;682;p10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0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0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7" name="Google Shape;687;p105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88" name="Google Shape;688;p105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9" name="Google Shape;689;p10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0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0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4" name="Google Shape;694;p106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5" name="Google Shape;695;p106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6" name="Google Shape;696;p10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0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0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1" name="Google Shape;701;p107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2" name="Google Shape;702;p10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0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0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8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7" name="Google Shape;707;p108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8" name="Google Shape;708;p10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0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10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9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906386"/>
            <a:ext cx="8229600" cy="402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38150" y="6191329"/>
            <a:ext cx="1266435" cy="47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/>
        <p:spPr>
          <a:xfrm>
            <a:off x="552451" y="6191325"/>
            <a:ext cx="836084" cy="58650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4" name="Google Shape;14;p1" descr="ppt-bgrs5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5554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/>
          <p:nvPr/>
        </p:nvSpPr>
        <p:spPr>
          <a:xfrm>
            <a:off x="-8876" y="-58140"/>
            <a:ext cx="9152876" cy="8501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-71022" y="6141946"/>
            <a:ext cx="9144000" cy="763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1" descr="C:\Users\sachit\Dropbox (CEP)\YouthTruth\Logos, Decks, Photos, Graphics, Videos\Logos\YT_2016_Logo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43823" y="200885"/>
            <a:ext cx="1295815" cy="48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/>
          <p:nvPr/>
        </p:nvSpPr>
        <p:spPr>
          <a:xfrm>
            <a:off x="-8876" y="-99994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Lato"/>
              <a:buNone/>
            </a:pPr>
            <a:r>
              <a:rPr lang="en-US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@</a:t>
            </a:r>
            <a:r>
              <a:rPr lang="en-US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BethelSD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Lato"/>
              <a:buNone/>
            </a:pPr>
            <a:r>
              <a:rPr lang="en-US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@</a:t>
            </a:r>
            <a:r>
              <a:rPr lang="en-US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PasadenaISD_TX</a:t>
            </a:r>
            <a:r>
              <a:rPr lang="en-US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#GreatValleySD</a:t>
            </a:r>
            <a:endParaRPr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Lato"/>
              <a:buNone/>
            </a:pPr>
            <a:r>
              <a:rPr lang="en-US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@Youth_Truth</a:t>
            </a:r>
            <a:endParaRPr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" name="Google Shape;19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384350" y="106375"/>
            <a:ext cx="657000" cy="6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170276" y="106362"/>
            <a:ext cx="718800" cy="6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90875" y="64998"/>
            <a:ext cx="718800" cy="718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457200" y="1906386"/>
            <a:ext cx="8229600" cy="4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457200" y="1906386"/>
            <a:ext cx="8229600" cy="4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-8876" y="-58140"/>
            <a:ext cx="9153000" cy="85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5"/>
          <p:cNvSpPr/>
          <p:nvPr/>
        </p:nvSpPr>
        <p:spPr>
          <a:xfrm>
            <a:off x="-8876" y="-99994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Lato"/>
              <a:buNone/>
            </a:pPr>
            <a:r>
              <a:rPr lang="en-US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@</a:t>
            </a:r>
            <a:r>
              <a:rPr lang="en-US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BethelSD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Lato"/>
              <a:buNone/>
            </a:pPr>
            <a:r>
              <a:rPr lang="en-US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@</a:t>
            </a:r>
            <a:r>
              <a:rPr lang="en-US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PasadenaISD_TX</a:t>
            </a:r>
            <a:r>
              <a:rPr lang="en-US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#GreatValleySD</a:t>
            </a:r>
            <a:endParaRPr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Lato"/>
              <a:buNone/>
            </a:pPr>
            <a:r>
              <a:rPr lang="en-US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@Youth_Truth</a:t>
            </a:r>
            <a:endParaRPr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84350" y="106375"/>
            <a:ext cx="657000" cy="6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70276" y="106362"/>
            <a:ext cx="718800" cy="6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890875" y="64998"/>
            <a:ext cx="718800" cy="7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 descr="C:\Users\sachit\Dropbox (CEP)\YouthTruth\Logos, Decks, Photos, Graphics, Videos\Logos\YT_2016_Logo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743823" y="200885"/>
            <a:ext cx="1295815" cy="4889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9"/>
          <p:cNvSpPr/>
          <p:nvPr/>
        </p:nvSpPr>
        <p:spPr>
          <a:xfrm>
            <a:off x="0" y="6334316"/>
            <a:ext cx="9144000" cy="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9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8" name="Google Shape;308;p49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49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1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1"/>
          <p:cNvSpPr/>
          <p:nvPr/>
        </p:nvSpPr>
        <p:spPr>
          <a:xfrm>
            <a:off x="0" y="6334316"/>
            <a:ext cx="9144000" cy="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61"/>
          <p:cNvSpPr txBox="1">
            <a:spLocks noGrp="1"/>
          </p:cNvSpPr>
          <p:nvPr>
            <p:ph type="title"/>
          </p:nvPr>
        </p:nvSpPr>
        <p:spPr>
          <a:xfrm>
            <a:off x="822960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99" name="Google Shape;399;p61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/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 "/>
              <a:defRPr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◦"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◦"/>
              <a:defRPr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◦"/>
              <a:defRPr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◦"/>
              <a:defRPr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◦"/>
              <a:defRPr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◦"/>
              <a:defRPr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◦"/>
              <a:defRPr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Arial"/>
              <a:buChar char="◦"/>
              <a:defRPr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Google Shape;400;p61"/>
          <p:cNvSpPr txBox="1">
            <a:spLocks noGrp="1"/>
          </p:cNvSpPr>
          <p:nvPr>
            <p:ph type="dt" idx="10"/>
          </p:nvPr>
        </p:nvSpPr>
        <p:spPr>
          <a:xfrm>
            <a:off x="822960" y="6459785"/>
            <a:ext cx="185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1" name="Google Shape;401;p61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2" name="Google Shape;402;p61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88" name="Google Shape;488;p7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9" name="Google Shape;489;p7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0" name="Google Shape;490;p7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7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5"/>
          <p:cNvSpPr txBox="1">
            <a:spLocks noGrp="1"/>
          </p:cNvSpPr>
          <p:nvPr>
            <p:ph type="title"/>
          </p:nvPr>
        </p:nvSpPr>
        <p:spPr>
          <a:xfrm>
            <a:off x="457200" y="7635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563" name="Google Shape;563;p85"/>
          <p:cNvSpPr txBox="1">
            <a:spLocks noGrp="1"/>
          </p:cNvSpPr>
          <p:nvPr>
            <p:ph type="body" idx="1"/>
          </p:nvPr>
        </p:nvSpPr>
        <p:spPr>
          <a:xfrm>
            <a:off x="457200" y="1906588"/>
            <a:ext cx="8229600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Google Shape;564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5" name="Google Shape;565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6" name="Google Shape;566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7" name="Google Shape;567;p8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4800" y="42863"/>
            <a:ext cx="1346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85" descr="ppt-bgrs5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9144002" cy="68580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7" name="Google Shape;637;p9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8" name="Google Shape;638;p9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9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0" name="Google Shape;640;p97" descr="No automatic alt text available.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639" y="64094"/>
            <a:ext cx="770021" cy="7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9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73296" y="116478"/>
            <a:ext cx="1763148" cy="6652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5.jpg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1.png"/><Relationship Id="rId4" Type="http://schemas.openxmlformats.org/officeDocument/2006/relationships/image" Target="../media/image7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2.png"/><Relationship Id="rId4" Type="http://schemas.openxmlformats.org/officeDocument/2006/relationships/image" Target="../media/image7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7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09"/>
          <p:cNvSpPr/>
          <p:nvPr/>
        </p:nvSpPr>
        <p:spPr>
          <a:xfrm>
            <a:off x="0" y="-92364"/>
            <a:ext cx="9144000" cy="905164"/>
          </a:xfrm>
          <a:prstGeom prst="rect">
            <a:avLst/>
          </a:prstGeom>
          <a:solidFill>
            <a:srgbClr val="255A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09"/>
          <p:cNvSpPr txBox="1"/>
          <p:nvPr/>
        </p:nvSpPr>
        <p:spPr>
          <a:xfrm>
            <a:off x="128850" y="812801"/>
            <a:ext cx="8886300" cy="45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Actionable Measures of 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Rigor, Relevance, and Relationships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0" i="1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 Jennifer Bethman, </a:t>
            </a:r>
            <a:r>
              <a:rPr lang="en-US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Assistant Superintendent of Secondary Schools, </a:t>
            </a:r>
            <a:endParaRPr sz="18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Bethel School District, WA</a:t>
            </a:r>
            <a:endParaRPr sz="18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Steve Fleming, </a:t>
            </a:r>
            <a:r>
              <a:rPr lang="en-US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Principal, Pasadena Independent School District, TX</a:t>
            </a:r>
            <a:endParaRPr sz="18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Karen Hickman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Deputy Superintendent of Academic Achievement</a:t>
            </a:r>
            <a:r>
              <a:rPr lang="en-US" sz="1800" b="0" i="0" u="none" strike="noStrike" cap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8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Pasadena Independent School District, TX</a:t>
            </a:r>
            <a:endParaRPr sz="18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Regina Speaker Palubinsky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Superintendent, Great Valley School District, PA</a:t>
            </a:r>
            <a:endParaRPr sz="18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Jimmy Simpson Jr., </a:t>
            </a:r>
            <a:r>
              <a:rPr lang="en-US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Partnerships, YouthTruth Student Survey</a:t>
            </a:r>
            <a:endParaRPr sz="18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Google Shape;718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8775" y="5720753"/>
            <a:ext cx="1939400" cy="73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475" y="5434362"/>
            <a:ext cx="1304575" cy="13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175" y="5512813"/>
            <a:ext cx="1304576" cy="11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4000" y="5512812"/>
            <a:ext cx="1147700" cy="11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118"/>
          <p:cNvPicPr preferRelativeResize="0"/>
          <p:nvPr/>
        </p:nvPicPr>
        <p:blipFill rotWithShape="1">
          <a:blip r:embed="rId3">
            <a:alphaModFix/>
          </a:blip>
          <a:srcRect b="54883"/>
          <a:stretch/>
        </p:blipFill>
        <p:spPr>
          <a:xfrm>
            <a:off x="152400" y="2586733"/>
            <a:ext cx="8902846" cy="79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118"/>
          <p:cNvPicPr preferRelativeResize="0"/>
          <p:nvPr/>
        </p:nvPicPr>
        <p:blipFill rotWithShape="1">
          <a:blip r:embed="rId4">
            <a:alphaModFix/>
          </a:blip>
          <a:srcRect l="53344" t="67631" r="29932" b="15296"/>
          <a:stretch/>
        </p:blipFill>
        <p:spPr>
          <a:xfrm>
            <a:off x="4343400" y="4637389"/>
            <a:ext cx="4046837" cy="2220611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118"/>
          <p:cNvSpPr/>
          <p:nvPr/>
        </p:nvSpPr>
        <p:spPr>
          <a:xfrm>
            <a:off x="381000" y="959250"/>
            <a:ext cx="8166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None/>
            </a:pPr>
            <a:r>
              <a:rPr lang="en-US" sz="3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“I really feel like part of my school’s community.”</a:t>
            </a:r>
            <a:endParaRPr/>
          </a:p>
        </p:txBody>
      </p:sp>
      <p:pic>
        <p:nvPicPr>
          <p:cNvPr id="800" name="Google Shape;800;p118"/>
          <p:cNvPicPr preferRelativeResize="0"/>
          <p:nvPr/>
        </p:nvPicPr>
        <p:blipFill rotWithShape="1">
          <a:blip r:embed="rId3">
            <a:alphaModFix/>
          </a:blip>
          <a:srcRect t="44450"/>
          <a:stretch/>
        </p:blipFill>
        <p:spPr>
          <a:xfrm>
            <a:off x="158578" y="3385751"/>
            <a:ext cx="8902846" cy="9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19"/>
          <p:cNvSpPr txBox="1"/>
          <p:nvPr/>
        </p:nvSpPr>
        <p:spPr>
          <a:xfrm>
            <a:off x="778926" y="3572585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Merriweather Sans"/>
              <a:buChar char="➔"/>
            </a:pPr>
            <a:r>
              <a:rPr lang="en-US" sz="2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Valid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reliable questions</a:t>
            </a:r>
            <a:endParaRPr dirty="0"/>
          </a:p>
        </p:txBody>
      </p:sp>
      <p:sp>
        <p:nvSpPr>
          <p:cNvPr id="807" name="Google Shape;807;p119"/>
          <p:cNvSpPr/>
          <p:nvPr/>
        </p:nvSpPr>
        <p:spPr>
          <a:xfrm>
            <a:off x="778927" y="2115012"/>
            <a:ext cx="64008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Source Sans Pro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US"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Merriweather Sans"/>
              <a:buChar char="➔"/>
            </a:pPr>
            <a:r>
              <a:rPr lang="en-US"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Quick turnaround</a:t>
            </a:r>
            <a:endParaRPr sz="2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08" name="Google Shape;808;p119"/>
          <p:cNvSpPr/>
          <p:nvPr/>
        </p:nvSpPr>
        <p:spPr>
          <a:xfrm>
            <a:off x="778926" y="4065256"/>
            <a:ext cx="8028600" cy="19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1400"/>
              <a:buFont typeface="Merriweather Sans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Merriweather Sans"/>
              <a:buChar char="➔"/>
            </a:pPr>
            <a:r>
              <a:rPr lang="en-US"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Meaningful comparisons</a:t>
            </a:r>
            <a:endParaRPr/>
          </a:p>
          <a:p>
            <a:pPr marL="0" marR="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-</a:t>
            </a:r>
            <a:r>
              <a:rPr lang="en-US"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Across different schools</a:t>
            </a:r>
            <a:endParaRPr sz="2400"/>
          </a:p>
          <a:p>
            <a:pPr marL="0" marR="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Source Sans Pro"/>
                <a:ea typeface="Source Sans Pro"/>
                <a:cs typeface="Source Sans Pro"/>
                <a:sym typeface="Source Sans Pro"/>
              </a:rPr>
              <a:t>-</a:t>
            </a:r>
            <a:r>
              <a:rPr lang="en-US" sz="2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Across different student demographics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Merriweather San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19"/>
          <p:cNvSpPr/>
          <p:nvPr/>
        </p:nvSpPr>
        <p:spPr>
          <a:xfrm>
            <a:off x="157783" y="1070689"/>
            <a:ext cx="8923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makes student perception data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actionable?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20"/>
          <p:cNvSpPr/>
          <p:nvPr/>
        </p:nvSpPr>
        <p:spPr>
          <a:xfrm>
            <a:off x="0" y="1013459"/>
            <a:ext cx="9144000" cy="68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47E1A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47E1A"/>
                </a:solidFill>
                <a:latin typeface="Calibri"/>
                <a:ea typeface="Calibri"/>
                <a:cs typeface="Calibri"/>
                <a:sym typeface="Calibri"/>
              </a:rPr>
              <a:t>Amens. </a:t>
            </a:r>
            <a:r>
              <a:rPr lang="en-US" sz="3600" b="1" i="0" u="none" strike="noStrike" cap="none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rPr>
              <a:t>Epiphanies. </a:t>
            </a:r>
            <a:r>
              <a:rPr lang="en-US" sz="36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r>
              <a:rPr lang="en-US" sz="3600" b="1" i="0" u="none" strike="noStrike" cap="none">
                <a:solidFill>
                  <a:srgbClr val="245971"/>
                </a:solidFill>
                <a:latin typeface="Calibri"/>
                <a:ea typeface="Calibri"/>
                <a:cs typeface="Calibri"/>
                <a:sym typeface="Calibri"/>
              </a:rPr>
              <a:t> Feedback.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6" name="Google Shape;816;p120"/>
          <p:cNvGrpSpPr/>
          <p:nvPr/>
        </p:nvGrpSpPr>
        <p:grpSpPr>
          <a:xfrm>
            <a:off x="2052510" y="2042837"/>
            <a:ext cx="2286000" cy="2103120"/>
            <a:chOff x="-2545845" y="2869824"/>
            <a:chExt cx="2743200" cy="2743200"/>
          </a:xfrm>
        </p:grpSpPr>
        <p:sp>
          <p:nvSpPr>
            <p:cNvPr id="817" name="Google Shape;817;p120"/>
            <p:cNvSpPr/>
            <p:nvPr/>
          </p:nvSpPr>
          <p:spPr>
            <a:xfrm>
              <a:off x="-2545845" y="2869824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rgbClr val="F99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8" name="Google Shape;818;p1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001793" y="2962572"/>
              <a:ext cx="2049780" cy="2049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9" name="Google Shape;819;p120"/>
            <p:cNvSpPr/>
            <p:nvPr/>
          </p:nvSpPr>
          <p:spPr>
            <a:xfrm>
              <a:off x="-2545845" y="4890041"/>
              <a:ext cx="2743199" cy="63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liked…”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0" name="Google Shape;820;p120"/>
          <p:cNvGrpSpPr/>
          <p:nvPr/>
        </p:nvGrpSpPr>
        <p:grpSpPr>
          <a:xfrm>
            <a:off x="2050576" y="4443260"/>
            <a:ext cx="2286001" cy="2103120"/>
            <a:chOff x="4649059" y="3273371"/>
            <a:chExt cx="2743201" cy="2743200"/>
          </a:xfrm>
        </p:grpSpPr>
        <p:grpSp>
          <p:nvGrpSpPr>
            <p:cNvPr id="821" name="Google Shape;821;p120"/>
            <p:cNvGrpSpPr/>
            <p:nvPr/>
          </p:nvGrpSpPr>
          <p:grpSpPr>
            <a:xfrm>
              <a:off x="4649059" y="3273371"/>
              <a:ext cx="2743200" cy="2743200"/>
              <a:chOff x="4649059" y="1115387"/>
              <a:chExt cx="2286000" cy="2286000"/>
            </a:xfrm>
          </p:grpSpPr>
          <p:sp>
            <p:nvSpPr>
              <p:cNvPr id="822" name="Google Shape;822;p120"/>
              <p:cNvSpPr/>
              <p:nvPr/>
            </p:nvSpPr>
            <p:spPr>
              <a:xfrm>
                <a:off x="4649059" y="1115387"/>
                <a:ext cx="2286000" cy="2286000"/>
              </a:xfrm>
              <a:prstGeom prst="roundRect">
                <a:avLst>
                  <a:gd name="adj" fmla="val 16667"/>
                </a:avLst>
              </a:prstGeom>
              <a:solidFill>
                <a:srgbClr val="B0C5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23" name="Google Shape;823;p12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27689" y="1137767"/>
                <a:ext cx="1758126" cy="1758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24" name="Google Shape;824;p120"/>
            <p:cNvSpPr/>
            <p:nvPr/>
          </p:nvSpPr>
          <p:spPr>
            <a:xfrm>
              <a:off x="4649060" y="5293713"/>
              <a:ext cx="2743200" cy="63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wonder…”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120"/>
          <p:cNvGrpSpPr/>
          <p:nvPr/>
        </p:nvGrpSpPr>
        <p:grpSpPr>
          <a:xfrm>
            <a:off x="4623248" y="2052016"/>
            <a:ext cx="2286000" cy="2103120"/>
            <a:chOff x="-2580797" y="304619"/>
            <a:chExt cx="2743200" cy="2743200"/>
          </a:xfrm>
        </p:grpSpPr>
        <p:sp>
          <p:nvSpPr>
            <p:cNvPr id="826" name="Google Shape;826;p120"/>
            <p:cNvSpPr/>
            <p:nvPr/>
          </p:nvSpPr>
          <p:spPr>
            <a:xfrm>
              <a:off x="-2580797" y="304619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27" name="Google Shape;827;p1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249485" y="385395"/>
              <a:ext cx="201168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120"/>
            <p:cNvSpPr/>
            <p:nvPr/>
          </p:nvSpPr>
          <p:spPr>
            <a:xfrm>
              <a:off x="-2378431" y="2244067"/>
              <a:ext cx="2506386" cy="63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learned…”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9" name="Google Shape;829;p120"/>
          <p:cNvGrpSpPr/>
          <p:nvPr/>
        </p:nvGrpSpPr>
        <p:grpSpPr>
          <a:xfrm>
            <a:off x="4592606" y="4466037"/>
            <a:ext cx="2286000" cy="2103121"/>
            <a:chOff x="2043521" y="3361338"/>
            <a:chExt cx="2743200" cy="2743200"/>
          </a:xfrm>
        </p:grpSpPr>
        <p:sp>
          <p:nvSpPr>
            <p:cNvPr id="830" name="Google Shape;830;p120"/>
            <p:cNvSpPr/>
            <p:nvPr/>
          </p:nvSpPr>
          <p:spPr>
            <a:xfrm>
              <a:off x="2043521" y="3361338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rgbClr val="278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1" name="Google Shape;831;p1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09281" y="3456094"/>
              <a:ext cx="201168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2" name="Google Shape;832;p120"/>
            <p:cNvSpPr/>
            <p:nvPr/>
          </p:nvSpPr>
          <p:spPr>
            <a:xfrm>
              <a:off x="2043521" y="5342528"/>
              <a:ext cx="2743200" cy="63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suggest…”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21"/>
          <p:cNvSpPr/>
          <p:nvPr/>
        </p:nvSpPr>
        <p:spPr>
          <a:xfrm>
            <a:off x="-3240" y="789767"/>
            <a:ext cx="9147300" cy="6130800"/>
          </a:xfrm>
          <a:prstGeom prst="rect">
            <a:avLst/>
          </a:prstGeom>
          <a:blipFill rotWithShape="1">
            <a:blip r:embed="rId3">
              <a:alphaModFix amt="16000"/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121"/>
          <p:cNvSpPr txBox="1">
            <a:spLocks noGrp="1"/>
          </p:cNvSpPr>
          <p:nvPr>
            <p:ph type="body" idx="1"/>
          </p:nvPr>
        </p:nvSpPr>
        <p:spPr>
          <a:xfrm>
            <a:off x="455575" y="3881033"/>
            <a:ext cx="82296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3600" b="1"/>
              <a:t>Dr. Jennifer Bethman</a:t>
            </a:r>
            <a:endParaRPr sz="3600" b="1"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3000">
                <a:solidFill>
                  <a:srgbClr val="073763"/>
                </a:solidFill>
              </a:rPr>
              <a:t>Assistant Superintendent of Secondary Schools</a:t>
            </a:r>
            <a:endParaRPr sz="3000">
              <a:solidFill>
                <a:srgbClr val="073763"/>
              </a:solidFill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3000">
                <a:solidFill>
                  <a:srgbClr val="073763"/>
                </a:solidFill>
              </a:rPr>
              <a:t>Bethel School District, WA</a:t>
            </a:r>
            <a:endParaRPr sz="3000">
              <a:solidFill>
                <a:srgbClr val="073763"/>
              </a:solidFill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839" name="Google Shape;839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174" y="1825000"/>
            <a:ext cx="6234400" cy="165212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122"/>
          <p:cNvGrpSpPr/>
          <p:nvPr/>
        </p:nvGrpSpPr>
        <p:grpSpPr>
          <a:xfrm>
            <a:off x="384474" y="2324101"/>
            <a:ext cx="2556900" cy="1873500"/>
            <a:chOff x="517824" y="1943101"/>
            <a:chExt cx="2556900" cy="1873500"/>
          </a:xfrm>
        </p:grpSpPr>
        <p:sp>
          <p:nvSpPr>
            <p:cNvPr id="849" name="Google Shape;849;p122"/>
            <p:cNvSpPr/>
            <p:nvPr/>
          </p:nvSpPr>
          <p:spPr>
            <a:xfrm>
              <a:off x="517824" y="1943101"/>
              <a:ext cx="2556900" cy="1873500"/>
            </a:xfrm>
            <a:prstGeom prst="roundRect">
              <a:avLst>
                <a:gd name="adj" fmla="val 16667"/>
              </a:avLst>
            </a:prstGeom>
            <a:solidFill>
              <a:srgbClr val="B0C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22"/>
            <p:cNvSpPr txBox="1"/>
            <p:nvPr/>
          </p:nvSpPr>
          <p:spPr>
            <a:xfrm>
              <a:off x="517824" y="2157279"/>
              <a:ext cx="2537700" cy="135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11,851 STUDENTS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4,152 elementary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3,921 middle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3,778 high school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1" name="Google Shape;851;p122"/>
          <p:cNvGrpSpPr/>
          <p:nvPr/>
        </p:nvGrpSpPr>
        <p:grpSpPr>
          <a:xfrm>
            <a:off x="3280078" y="2304225"/>
            <a:ext cx="2564204" cy="1873500"/>
            <a:chOff x="3413428" y="1923225"/>
            <a:chExt cx="2564204" cy="1873500"/>
          </a:xfrm>
        </p:grpSpPr>
        <p:sp>
          <p:nvSpPr>
            <p:cNvPr id="852" name="Google Shape;852;p122"/>
            <p:cNvSpPr/>
            <p:nvPr/>
          </p:nvSpPr>
          <p:spPr>
            <a:xfrm>
              <a:off x="3413428" y="1923225"/>
              <a:ext cx="2556900" cy="1873500"/>
            </a:xfrm>
            <a:prstGeom prst="roundRect">
              <a:avLst>
                <a:gd name="adj" fmla="val 16667"/>
              </a:avLst>
            </a:prstGeom>
            <a:solidFill>
              <a:srgbClr val="B0C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22"/>
            <p:cNvSpPr txBox="1"/>
            <p:nvPr/>
          </p:nvSpPr>
          <p:spPr>
            <a:xfrm>
              <a:off x="3439932" y="2137403"/>
              <a:ext cx="2537700" cy="12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3,854 FAMILIES</a:t>
              </a:r>
              <a:endParaRPr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1,501 elementary parents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1,640 middle school parents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713 high school parents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4" name="Google Shape;854;p122"/>
          <p:cNvGrpSpPr/>
          <p:nvPr/>
        </p:nvGrpSpPr>
        <p:grpSpPr>
          <a:xfrm>
            <a:off x="6182306" y="2290973"/>
            <a:ext cx="2556900" cy="1873500"/>
            <a:chOff x="6315656" y="1909973"/>
            <a:chExt cx="2556900" cy="1873500"/>
          </a:xfrm>
        </p:grpSpPr>
        <p:sp>
          <p:nvSpPr>
            <p:cNvPr id="855" name="Google Shape;855;p122"/>
            <p:cNvSpPr/>
            <p:nvPr/>
          </p:nvSpPr>
          <p:spPr>
            <a:xfrm>
              <a:off x="6315656" y="1909973"/>
              <a:ext cx="2556900" cy="1873500"/>
            </a:xfrm>
            <a:prstGeom prst="roundRect">
              <a:avLst>
                <a:gd name="adj" fmla="val 16667"/>
              </a:avLst>
            </a:prstGeom>
            <a:solidFill>
              <a:srgbClr val="B0C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22"/>
            <p:cNvSpPr txBox="1"/>
            <p:nvPr/>
          </p:nvSpPr>
          <p:spPr>
            <a:xfrm>
              <a:off x="6315656" y="2124151"/>
              <a:ext cx="2537700" cy="135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1,355 STAFF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745 elementary staff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285 middle school staff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325 high school staff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7" name="Google Shape;857;p122"/>
          <p:cNvSpPr/>
          <p:nvPr/>
        </p:nvSpPr>
        <p:spPr>
          <a:xfrm>
            <a:off x="2361658" y="4853972"/>
            <a:ext cx="38535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Over </a:t>
            </a:r>
            <a:r>
              <a:rPr lang="en-US" sz="3200" b="1" i="0" u="none" strike="noStrike" cap="none">
                <a:solidFill>
                  <a:srgbClr val="F47E1A"/>
                </a:solidFill>
                <a:latin typeface="Calibri"/>
                <a:ea typeface="Calibri"/>
                <a:cs typeface="Calibri"/>
                <a:sym typeface="Calibri"/>
              </a:rPr>
              <a:t>17,000</a:t>
            </a:r>
            <a:endParaRPr/>
          </a:p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Bethel Community Members!</a:t>
            </a:r>
            <a:endParaRPr sz="32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8" name="Google Shape;858;p122" descr="No automatic alt text availab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617" y="4664747"/>
            <a:ext cx="1758884" cy="175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4508" y="4664747"/>
            <a:ext cx="1882315" cy="1771228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22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did we hear from? 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23"/>
          <p:cNvSpPr txBox="1">
            <a:spLocks noGrp="1"/>
          </p:cNvSpPr>
          <p:nvPr>
            <p:ph type="body" idx="4294967295"/>
          </p:nvPr>
        </p:nvSpPr>
        <p:spPr>
          <a:xfrm>
            <a:off x="3471025" y="9535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World’s largest coral reef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9" name="Google Shape;869;p123"/>
          <p:cNvSpPr/>
          <p:nvPr/>
        </p:nvSpPr>
        <p:spPr>
          <a:xfrm>
            <a:off x="0" y="900399"/>
            <a:ext cx="9144000" cy="8763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Strategic Plan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0" name="Google Shape;870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101" y="1878693"/>
            <a:ext cx="3686175" cy="64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871" name="Google Shape;871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101" y="2586418"/>
            <a:ext cx="3686175" cy="1162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872" name="Google Shape;872;p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101" y="3808493"/>
            <a:ext cx="3686175" cy="933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873" name="Google Shape;873;p1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101" y="4801968"/>
            <a:ext cx="3686175" cy="876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874" name="Google Shape;874;p1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101" y="5738293"/>
            <a:ext cx="3686175" cy="1047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875" name="Google Shape;875;p1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4659" y="2761718"/>
            <a:ext cx="164726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4659" y="5795443"/>
            <a:ext cx="164726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1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4659" y="3876975"/>
            <a:ext cx="1647265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23"/>
          <p:cNvSpPr/>
          <p:nvPr/>
        </p:nvSpPr>
        <p:spPr>
          <a:xfrm>
            <a:off x="5856051" y="2858993"/>
            <a:ext cx="2626500" cy="604200"/>
          </a:xfrm>
          <a:prstGeom prst="rect">
            <a:avLst/>
          </a:prstGeom>
          <a:solidFill>
            <a:srgbClr val="288F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Safety &amp; Bullying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123"/>
          <p:cNvSpPr/>
          <p:nvPr/>
        </p:nvSpPr>
        <p:spPr>
          <a:xfrm>
            <a:off x="5872265" y="3925793"/>
            <a:ext cx="2626500" cy="604200"/>
          </a:xfrm>
          <a:prstGeom prst="rect">
            <a:avLst/>
          </a:prstGeom>
          <a:solidFill>
            <a:srgbClr val="288F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Academic Rigor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123"/>
          <p:cNvSpPr/>
          <p:nvPr/>
        </p:nvSpPr>
        <p:spPr>
          <a:xfrm>
            <a:off x="5869025" y="5868080"/>
            <a:ext cx="2626500" cy="604200"/>
          </a:xfrm>
          <a:prstGeom prst="rect">
            <a:avLst/>
          </a:prstGeom>
          <a:solidFill>
            <a:srgbClr val="288F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College &amp; Career Readiness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p1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29597" y="4767727"/>
            <a:ext cx="1647265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23"/>
          <p:cNvSpPr/>
          <p:nvPr/>
        </p:nvSpPr>
        <p:spPr>
          <a:xfrm>
            <a:off x="5863301" y="4898460"/>
            <a:ext cx="2626500" cy="604200"/>
          </a:xfrm>
          <a:prstGeom prst="rect">
            <a:avLst/>
          </a:prstGeom>
          <a:solidFill>
            <a:srgbClr val="288F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School Culture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24"/>
          <p:cNvSpPr/>
          <p:nvPr/>
        </p:nvSpPr>
        <p:spPr>
          <a:xfrm>
            <a:off x="0" y="965166"/>
            <a:ext cx="9144000" cy="58929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24"/>
          <p:cNvSpPr txBox="1">
            <a:spLocks noGrp="1"/>
          </p:cNvSpPr>
          <p:nvPr>
            <p:ph type="ctrTitle"/>
          </p:nvPr>
        </p:nvSpPr>
        <p:spPr>
          <a:xfrm>
            <a:off x="625500" y="971549"/>
            <a:ext cx="78930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mfortaa"/>
              <a:buNone/>
            </a:pPr>
            <a:r>
              <a:rPr lang="en-US" sz="6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GOAL 2</a:t>
            </a:r>
            <a:endParaRPr sz="66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92" name="Google Shape;892;p124"/>
          <p:cNvSpPr txBox="1"/>
          <p:nvPr/>
        </p:nvSpPr>
        <p:spPr>
          <a:xfrm>
            <a:off x="873020" y="2710227"/>
            <a:ext cx="7893000" cy="3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mfortaa"/>
              <a:buNone/>
            </a:pPr>
            <a:r>
              <a:rPr lang="en-US" sz="3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All Students: Empowered, Safe, Supported and Connected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2a: Increased percentage of students indicating that his or her school is a socially, emotionally, and physically safe environment.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2b: Increased percentage of students connected in healthy, constructive relationships with peers and adults.  </a:t>
            </a:r>
            <a:endParaRPr sz="2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5"/>
          <p:cNvSpPr/>
          <p:nvPr/>
        </p:nvSpPr>
        <p:spPr>
          <a:xfrm>
            <a:off x="328083" y="3047996"/>
            <a:ext cx="1454100" cy="120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125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Bullying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125"/>
          <p:cNvSpPr txBox="1">
            <a:spLocks noGrp="1"/>
          </p:cNvSpPr>
          <p:nvPr>
            <p:ph type="title"/>
          </p:nvPr>
        </p:nvSpPr>
        <p:spPr>
          <a:xfrm>
            <a:off x="429683" y="3047998"/>
            <a:ext cx="1314300" cy="12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have not been bullied this year</a:t>
            </a:r>
            <a:endParaRPr sz="18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4" name="Google Shape;904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9668" y="1091125"/>
            <a:ext cx="2427066" cy="765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905" name="Google Shape;905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6900" y="2287587"/>
            <a:ext cx="6819900" cy="45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25"/>
          <p:cNvSpPr/>
          <p:nvPr/>
        </p:nvSpPr>
        <p:spPr>
          <a:xfrm>
            <a:off x="294218" y="4656663"/>
            <a:ext cx="1488000" cy="1269900"/>
          </a:xfrm>
          <a:prstGeom prst="rect">
            <a:avLst/>
          </a:prstGeom>
          <a:solidFill>
            <a:srgbClr val="F47E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125"/>
          <p:cNvSpPr txBox="1">
            <a:spLocks noGrp="1"/>
          </p:cNvSpPr>
          <p:nvPr>
            <p:ph type="title" idx="2"/>
          </p:nvPr>
        </p:nvSpPr>
        <p:spPr>
          <a:xfrm>
            <a:off x="429683" y="4758266"/>
            <a:ext cx="13143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 child is safe from bullying</a:t>
            </a:r>
            <a:endParaRPr sz="20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125"/>
          <p:cNvSpPr/>
          <p:nvPr/>
        </p:nvSpPr>
        <p:spPr>
          <a:xfrm>
            <a:off x="1883835" y="2472267"/>
            <a:ext cx="5532900" cy="11514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125"/>
          <p:cNvSpPr/>
          <p:nvPr/>
        </p:nvSpPr>
        <p:spPr>
          <a:xfrm>
            <a:off x="1883834" y="3691466"/>
            <a:ext cx="5532900" cy="11514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26"/>
          <p:cNvSpPr/>
          <p:nvPr/>
        </p:nvSpPr>
        <p:spPr>
          <a:xfrm>
            <a:off x="328083" y="3047996"/>
            <a:ext cx="1454100" cy="160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26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Bullying: How it happened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26"/>
          <p:cNvSpPr txBox="1">
            <a:spLocks noGrp="1"/>
          </p:cNvSpPr>
          <p:nvPr>
            <p:ph type="title"/>
          </p:nvPr>
        </p:nvSpPr>
        <p:spPr>
          <a:xfrm>
            <a:off x="429683" y="3047998"/>
            <a:ext cx="1314300" cy="12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you have been bullied, how did it happen? </a:t>
            </a:r>
            <a:endParaRPr sz="20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" name="Google Shape;921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1649" y="1085660"/>
            <a:ext cx="2427066" cy="765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922" name="Google Shape;922;p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6900" y="2287587"/>
            <a:ext cx="6819900" cy="45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26"/>
          <p:cNvSpPr/>
          <p:nvPr/>
        </p:nvSpPr>
        <p:spPr>
          <a:xfrm>
            <a:off x="1883835" y="2396067"/>
            <a:ext cx="5532900" cy="9138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26"/>
          <p:cNvSpPr/>
          <p:nvPr/>
        </p:nvSpPr>
        <p:spPr>
          <a:xfrm>
            <a:off x="1883834" y="3361267"/>
            <a:ext cx="5532900" cy="8889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126"/>
          <p:cNvSpPr/>
          <p:nvPr/>
        </p:nvSpPr>
        <p:spPr>
          <a:xfrm>
            <a:off x="1883834" y="5164667"/>
            <a:ext cx="6193500" cy="9138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26"/>
          <p:cNvSpPr/>
          <p:nvPr/>
        </p:nvSpPr>
        <p:spPr>
          <a:xfrm>
            <a:off x="289982" y="5164667"/>
            <a:ext cx="1454100" cy="9138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Verbally</a:t>
            </a: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called names, made fun of, embarrassed, or threatened.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26"/>
          <p:cNvSpPr/>
          <p:nvPr/>
        </p:nvSpPr>
        <p:spPr>
          <a:xfrm>
            <a:off x="7579782" y="4349460"/>
            <a:ext cx="1454100" cy="7407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Socially</a:t>
            </a: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purposefully not spoken to by other students.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26"/>
          <p:cNvSpPr/>
          <p:nvPr/>
        </p:nvSpPr>
        <p:spPr>
          <a:xfrm>
            <a:off x="7567082" y="3447760"/>
            <a:ext cx="1454100" cy="7407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Physically</a:t>
            </a: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pushed, tripped, hit; had belongings taken of broken on purpose.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26"/>
          <p:cNvSpPr/>
          <p:nvPr/>
        </p:nvSpPr>
        <p:spPr>
          <a:xfrm>
            <a:off x="7605182" y="2507960"/>
            <a:ext cx="1454100" cy="7407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Electronically</a:t>
            </a: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text, Facebook, email, or other social media.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27"/>
          <p:cNvSpPr/>
          <p:nvPr/>
        </p:nvSpPr>
        <p:spPr>
          <a:xfrm>
            <a:off x="328083" y="3047996"/>
            <a:ext cx="1454100" cy="160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127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Bullying: Why it happened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127"/>
          <p:cNvSpPr txBox="1">
            <a:spLocks noGrp="1"/>
          </p:cNvSpPr>
          <p:nvPr>
            <p:ph type="title"/>
          </p:nvPr>
        </p:nvSpPr>
        <p:spPr>
          <a:xfrm>
            <a:off x="429683" y="3047998"/>
            <a:ext cx="1314300" cy="12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do you think you were bullied? </a:t>
            </a:r>
            <a:endParaRPr sz="20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1" name="Google Shape;941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2330" y="1100203"/>
            <a:ext cx="2427066" cy="765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942" name="Google Shape;942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6901" y="2287587"/>
            <a:ext cx="6977400" cy="45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127"/>
          <p:cNvSpPr/>
          <p:nvPr/>
        </p:nvSpPr>
        <p:spPr>
          <a:xfrm>
            <a:off x="1883835" y="2662341"/>
            <a:ext cx="5532900" cy="7185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127"/>
          <p:cNvSpPr/>
          <p:nvPr/>
        </p:nvSpPr>
        <p:spPr>
          <a:xfrm>
            <a:off x="1883834" y="3391247"/>
            <a:ext cx="5532900" cy="4461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27"/>
          <p:cNvSpPr/>
          <p:nvPr/>
        </p:nvSpPr>
        <p:spPr>
          <a:xfrm>
            <a:off x="1883834" y="4626683"/>
            <a:ext cx="5532900" cy="7548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127"/>
          <p:cNvSpPr/>
          <p:nvPr/>
        </p:nvSpPr>
        <p:spPr>
          <a:xfrm>
            <a:off x="7515245" y="5531371"/>
            <a:ext cx="1454100" cy="4158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Their sex or their gender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127"/>
          <p:cNvSpPr/>
          <p:nvPr/>
        </p:nvSpPr>
        <p:spPr>
          <a:xfrm>
            <a:off x="7519822" y="4806563"/>
            <a:ext cx="1454100" cy="4335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disability that they have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127"/>
          <p:cNvSpPr/>
          <p:nvPr/>
        </p:nvSpPr>
        <p:spPr>
          <a:xfrm>
            <a:off x="7519822" y="4045016"/>
            <a:ext cx="1454100" cy="4140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they look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27"/>
          <p:cNvSpPr/>
          <p:nvPr/>
        </p:nvSpPr>
        <p:spPr>
          <a:xfrm>
            <a:off x="7545222" y="2811112"/>
            <a:ext cx="1454100" cy="3927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Their race or skin color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127"/>
          <p:cNvSpPr/>
          <p:nvPr/>
        </p:nvSpPr>
        <p:spPr>
          <a:xfrm>
            <a:off x="1883835" y="5348708"/>
            <a:ext cx="5532900" cy="7548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127"/>
          <p:cNvSpPr/>
          <p:nvPr/>
        </p:nvSpPr>
        <p:spPr>
          <a:xfrm>
            <a:off x="7532732" y="3428206"/>
            <a:ext cx="1454100" cy="392700"/>
          </a:xfrm>
          <a:prstGeom prst="rect">
            <a:avLst/>
          </a:prstGeom>
          <a:solidFill>
            <a:srgbClr val="F99C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Because people think they’re gay.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10"/>
          <p:cNvSpPr/>
          <p:nvPr/>
        </p:nvSpPr>
        <p:spPr>
          <a:xfrm>
            <a:off x="209475" y="1674900"/>
            <a:ext cx="4947600" cy="48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-Getting the most out of student feedback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Bethel School District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</a:t>
            </a:r>
            <a:b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perception data to inform their strategic plan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-How has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Pasadena ISD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used student voice to</a:t>
            </a:r>
            <a:b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advocate for school model changes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-What steps have happened at the school level?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-How has 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Valley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closed the feedback loop?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 Epiphanies? Reflections?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8" name="Google Shape;728;p110"/>
          <p:cNvPicPr preferRelativeResize="0"/>
          <p:nvPr/>
        </p:nvPicPr>
        <p:blipFill rotWithShape="1">
          <a:blip r:embed="rId3">
            <a:alphaModFix/>
          </a:blip>
          <a:srcRect t="9680" b="-9679"/>
          <a:stretch/>
        </p:blipFill>
        <p:spPr>
          <a:xfrm>
            <a:off x="4284175" y="2180500"/>
            <a:ext cx="5012975" cy="387368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10"/>
          <p:cNvSpPr txBox="1">
            <a:spLocks noGrp="1"/>
          </p:cNvSpPr>
          <p:nvPr>
            <p:ph type="title"/>
          </p:nvPr>
        </p:nvSpPr>
        <p:spPr>
          <a:xfrm>
            <a:off x="457200" y="763377"/>
            <a:ext cx="82296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Agenda</a:t>
            </a:r>
            <a:endParaRPr sz="40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0" name="Google Shape;730;p110"/>
          <p:cNvSpPr/>
          <p:nvPr/>
        </p:nvSpPr>
        <p:spPr>
          <a:xfrm>
            <a:off x="4623375" y="2179875"/>
            <a:ext cx="369300" cy="369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110"/>
          <p:cNvSpPr/>
          <p:nvPr/>
        </p:nvSpPr>
        <p:spPr>
          <a:xfrm>
            <a:off x="8393700" y="3212575"/>
            <a:ext cx="369300" cy="331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110"/>
          <p:cNvSpPr/>
          <p:nvPr/>
        </p:nvSpPr>
        <p:spPr>
          <a:xfrm>
            <a:off x="6896725" y="4472425"/>
            <a:ext cx="369300" cy="369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28"/>
          <p:cNvSpPr/>
          <p:nvPr/>
        </p:nvSpPr>
        <p:spPr>
          <a:xfrm>
            <a:off x="0" y="965166"/>
            <a:ext cx="9144000" cy="58929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128"/>
          <p:cNvSpPr txBox="1">
            <a:spLocks noGrp="1"/>
          </p:cNvSpPr>
          <p:nvPr>
            <p:ph type="ctrTitle"/>
          </p:nvPr>
        </p:nvSpPr>
        <p:spPr>
          <a:xfrm>
            <a:off x="625500" y="893999"/>
            <a:ext cx="78930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mfortaa"/>
              <a:buNone/>
            </a:pPr>
            <a:r>
              <a:rPr lang="en-US" sz="6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GOAL 3</a:t>
            </a:r>
            <a:endParaRPr sz="66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61" name="Google Shape;961;p128"/>
          <p:cNvSpPr txBox="1"/>
          <p:nvPr/>
        </p:nvSpPr>
        <p:spPr>
          <a:xfrm>
            <a:off x="1050270" y="2124824"/>
            <a:ext cx="7893000" cy="47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mfortaa"/>
              <a:buNone/>
            </a:pPr>
            <a:r>
              <a:rPr lang="en-US" sz="3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Continuous Growth and Achievement in All Subjects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3a: Increase percentage meeting or exceeding proficiency standards on local state and national assessments</a:t>
            </a:r>
            <a:endParaRPr sz="26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3c: Increased percentage of students who strategically use digital tools and resources to enhance learning</a:t>
            </a:r>
            <a:endParaRPr sz="26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3d: Increased student ability to use feedback, engage in self-assessment, and set goals related to their learning.</a:t>
            </a:r>
            <a:endParaRPr sz="26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29"/>
          <p:cNvSpPr txBox="1">
            <a:spLocks noGrp="1"/>
          </p:cNvSpPr>
          <p:nvPr>
            <p:ph type="body" idx="4294967295"/>
          </p:nvPr>
        </p:nvSpPr>
        <p:spPr>
          <a:xfrm>
            <a:off x="3471025" y="9535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World’s largest coral reef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70" name="Google Shape;970;p129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Elementary Rigor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1" name="Google Shape;971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853" y="1092688"/>
            <a:ext cx="2513744" cy="684012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129"/>
          <p:cNvSpPr/>
          <p:nvPr/>
        </p:nvSpPr>
        <p:spPr>
          <a:xfrm>
            <a:off x="201712" y="2133621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3a: Increase percentage meeting or exceeding proficiency standards on local state and national assessments</a:t>
            </a:r>
            <a:endParaRPr/>
          </a:p>
        </p:txBody>
      </p:sp>
      <p:pic>
        <p:nvPicPr>
          <p:cNvPr id="973" name="Google Shape;973;p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112" y="3289565"/>
            <a:ext cx="8789887" cy="477078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29"/>
          <p:cNvSpPr/>
          <p:nvPr/>
        </p:nvSpPr>
        <p:spPr>
          <a:xfrm>
            <a:off x="354112" y="3801060"/>
            <a:ext cx="7848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93% of Elementary Students believe that their teacher wants them to work their hardest.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75" name="Google Shape;975;p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112" y="4608698"/>
            <a:ext cx="8789887" cy="5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29"/>
          <p:cNvSpPr/>
          <p:nvPr/>
        </p:nvSpPr>
        <p:spPr>
          <a:xfrm>
            <a:off x="506512" y="5074043"/>
            <a:ext cx="7848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51% of Elementary Students believe that their work they do in class really makes them think.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77" name="Google Shape;977;p1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8237" y="6320165"/>
            <a:ext cx="3790950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0"/>
          <p:cNvSpPr txBox="1">
            <a:spLocks noGrp="1"/>
          </p:cNvSpPr>
          <p:nvPr>
            <p:ph type="body" idx="4294967295"/>
          </p:nvPr>
        </p:nvSpPr>
        <p:spPr>
          <a:xfrm>
            <a:off x="3471025" y="9535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World’s largest coral reef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86" name="Google Shape;986;p130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Secondary Rigor (Math + ELA)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7" name="Google Shape;987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853" y="1092688"/>
            <a:ext cx="2513744" cy="684012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30"/>
          <p:cNvSpPr/>
          <p:nvPr/>
        </p:nvSpPr>
        <p:spPr>
          <a:xfrm>
            <a:off x="201712" y="2133621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3a: Increase percentage meeting or exceeding proficiency standards on local state and national assessments</a:t>
            </a:r>
            <a:endParaRPr/>
          </a:p>
        </p:txBody>
      </p:sp>
      <p:sp>
        <p:nvSpPr>
          <p:cNvPr id="989" name="Google Shape;989;p130"/>
          <p:cNvSpPr/>
          <p:nvPr/>
        </p:nvSpPr>
        <p:spPr>
          <a:xfrm>
            <a:off x="506512" y="5074043"/>
            <a:ext cx="7848600" cy="1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46% of High School Students believe that their work they do in classes (at school in general) really makes them think.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24597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When asked about Math classes, 63%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24597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When asked about English classes, 55%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90" name="Google Shape;990;p130"/>
          <p:cNvSpPr/>
          <p:nvPr/>
        </p:nvSpPr>
        <p:spPr>
          <a:xfrm>
            <a:off x="506489" y="3337139"/>
            <a:ext cx="7848600" cy="1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56% of Middle School Students believe that their work they do in classes (at school in general) really makes them think.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24597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When asked about Math classes, 71%</a:t>
            </a:r>
            <a:endParaRPr/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24597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When asked about English classes, 61%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31"/>
          <p:cNvSpPr txBox="1">
            <a:spLocks noGrp="1"/>
          </p:cNvSpPr>
          <p:nvPr>
            <p:ph type="body" idx="4294967295"/>
          </p:nvPr>
        </p:nvSpPr>
        <p:spPr>
          <a:xfrm>
            <a:off x="3471025" y="9535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World’s largest coral reef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99" name="Google Shape;999;p131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HS STEM: Use of Technology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853" y="1092688"/>
            <a:ext cx="2513744" cy="684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31"/>
          <p:cNvSpPr/>
          <p:nvPr/>
        </p:nvSpPr>
        <p:spPr>
          <a:xfrm>
            <a:off x="217502" y="2027965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3c: Increased percentage of students who strategically use digital tools and resources to enhance learning</a:t>
            </a:r>
            <a:endParaRPr/>
          </a:p>
        </p:txBody>
      </p:sp>
      <p:sp>
        <p:nvSpPr>
          <p:cNvPr id="1002" name="Google Shape;1002;p131"/>
          <p:cNvSpPr/>
          <p:nvPr/>
        </p:nvSpPr>
        <p:spPr>
          <a:xfrm>
            <a:off x="358600" y="3321400"/>
            <a:ext cx="853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I use technology in school to design solutions to problems (overall):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03" name="Google Shape;1003;p1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76" y="3690709"/>
            <a:ext cx="9144001" cy="463594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31"/>
          <p:cNvSpPr/>
          <p:nvPr/>
        </p:nvSpPr>
        <p:spPr>
          <a:xfrm>
            <a:off x="376465" y="4268800"/>
            <a:ext cx="824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I use technology in school to design solutions to problems (across schools):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05" name="Google Shape;1005;p1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76" y="4544290"/>
            <a:ext cx="8785410" cy="207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2702" y="6320165"/>
            <a:ext cx="3438525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32"/>
          <p:cNvSpPr txBox="1">
            <a:spLocks noGrp="1"/>
          </p:cNvSpPr>
          <p:nvPr>
            <p:ph type="body" idx="4294967295"/>
          </p:nvPr>
        </p:nvSpPr>
        <p:spPr>
          <a:xfrm>
            <a:off x="3471025" y="9535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World’s largest coral reef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15" name="Google Shape;1015;p132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Elementary (Locus of Control)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6" name="Google Shape;1016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853" y="1092688"/>
            <a:ext cx="2513744" cy="684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32"/>
          <p:cNvSpPr/>
          <p:nvPr/>
        </p:nvSpPr>
        <p:spPr>
          <a:xfrm>
            <a:off x="185891" y="1982164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3d: Increased student ability to use feedback, engage in self-assessment, and set goals related to their learning.</a:t>
            </a:r>
            <a:endParaRPr/>
          </a:p>
        </p:txBody>
      </p:sp>
      <p:pic>
        <p:nvPicPr>
          <p:cNvPr id="1018" name="Google Shape;1018;p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667" y="3184431"/>
            <a:ext cx="8108821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666" y="3908624"/>
            <a:ext cx="7548642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66" y="4623292"/>
            <a:ext cx="8815930" cy="51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4" y="5337960"/>
            <a:ext cx="8350624" cy="972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33"/>
          <p:cNvSpPr/>
          <p:nvPr/>
        </p:nvSpPr>
        <p:spPr>
          <a:xfrm>
            <a:off x="0" y="965166"/>
            <a:ext cx="9144000" cy="58929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133"/>
          <p:cNvSpPr txBox="1">
            <a:spLocks noGrp="1"/>
          </p:cNvSpPr>
          <p:nvPr>
            <p:ph type="ctrTitle"/>
          </p:nvPr>
        </p:nvSpPr>
        <p:spPr>
          <a:xfrm>
            <a:off x="625500" y="971549"/>
            <a:ext cx="78930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mfortaa"/>
              <a:buNone/>
            </a:pPr>
            <a:r>
              <a:rPr lang="en-US" sz="6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GOAL 4</a:t>
            </a:r>
            <a:endParaRPr sz="66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1" name="Google Shape;1031;p133"/>
          <p:cNvSpPr txBox="1"/>
          <p:nvPr/>
        </p:nvSpPr>
        <p:spPr>
          <a:xfrm>
            <a:off x="446125" y="2724967"/>
            <a:ext cx="8486100" cy="4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fortaa"/>
              <a:buNone/>
            </a:pPr>
            <a:r>
              <a:rPr lang="en-US" sz="3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Equitable Opportunities for All Students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4a: Equitable access to and achievement in rigorous academic courses and programs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8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4c: Elimination of disproportionality in suspensions and expulsion rates for all student groups.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4d: Increased equitable access to social-emotional support services such as counseling and mental health.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34"/>
          <p:cNvSpPr txBox="1">
            <a:spLocks noGrp="1"/>
          </p:cNvSpPr>
          <p:nvPr>
            <p:ph type="body" idx="4294967295"/>
          </p:nvPr>
        </p:nvSpPr>
        <p:spPr>
          <a:xfrm>
            <a:off x="3471025" y="9535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World’s largest coral reef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40" name="Google Shape;1040;p134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Secondary Discipline &amp; Fairness 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1" name="Google Shape;1041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4515" y="1109950"/>
            <a:ext cx="26670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134"/>
          <p:cNvSpPr/>
          <p:nvPr/>
        </p:nvSpPr>
        <p:spPr>
          <a:xfrm>
            <a:off x="174816" y="2052939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4c: Elimination of disproportionality in suspensions and expulsion rates for all student groups.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3" name="Google Shape;1043;p134"/>
          <p:cNvSpPr/>
          <p:nvPr/>
        </p:nvSpPr>
        <p:spPr>
          <a:xfrm>
            <a:off x="4240310" y="3294546"/>
            <a:ext cx="4572000" cy="20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“Discipline at my school is fair.” 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←Middle</a:t>
            </a:r>
            <a:b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/>
            </a:r>
            <a:b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/>
            </a:r>
            <a:b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High: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44" name="Google Shape;1044;p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449" y="3046998"/>
            <a:ext cx="3772120" cy="236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6816" y="2237206"/>
            <a:ext cx="4368430" cy="39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449" y="5334772"/>
            <a:ext cx="8761739" cy="1348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35"/>
          <p:cNvSpPr txBox="1">
            <a:spLocks noGrp="1"/>
          </p:cNvSpPr>
          <p:nvPr>
            <p:ph type="body" idx="4294967295"/>
          </p:nvPr>
        </p:nvSpPr>
        <p:spPr>
          <a:xfrm>
            <a:off x="3471025" y="9535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World’s largest coral reef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55" name="Google Shape;1055;p135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Secondary Discipline &amp; Fairness 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6" name="Google Shape;1056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4515" y="1109950"/>
            <a:ext cx="26670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35"/>
          <p:cNvSpPr/>
          <p:nvPr/>
        </p:nvSpPr>
        <p:spPr>
          <a:xfrm>
            <a:off x="174816" y="2052939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4c: Elimination of disproportionality in suspensions and expulsion rates for all student groups.</a:t>
            </a:r>
            <a:endParaRPr sz="1800">
              <a:solidFill>
                <a:srgbClr val="24597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58" name="Google Shape;1058;p135"/>
          <p:cNvSpPr/>
          <p:nvPr/>
        </p:nvSpPr>
        <p:spPr>
          <a:xfrm>
            <a:off x="313769" y="3039053"/>
            <a:ext cx="45720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“Discipline at my school is fair.” 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45971"/>
                </a:solidFill>
                <a:latin typeface="Comfortaa"/>
                <a:ea typeface="Comfortaa"/>
                <a:cs typeface="Comfortaa"/>
                <a:sym typeface="Comfortaa"/>
              </a:rPr>
              <a:t>Middle School (Race/Ethnicity)</a:t>
            </a:r>
            <a:endParaRPr/>
          </a:p>
        </p:txBody>
      </p:sp>
      <p:pic>
        <p:nvPicPr>
          <p:cNvPr id="1059" name="Google Shape;1059;p1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6816" y="2237206"/>
            <a:ext cx="4368430" cy="39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067" y="3906674"/>
            <a:ext cx="8770279" cy="2359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6"/>
          <p:cNvSpPr/>
          <p:nvPr/>
        </p:nvSpPr>
        <p:spPr>
          <a:xfrm>
            <a:off x="0" y="965166"/>
            <a:ext cx="9144000" cy="58929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136"/>
          <p:cNvSpPr txBox="1">
            <a:spLocks noGrp="1"/>
          </p:cNvSpPr>
          <p:nvPr>
            <p:ph type="ctrTitle"/>
          </p:nvPr>
        </p:nvSpPr>
        <p:spPr>
          <a:xfrm>
            <a:off x="625500" y="971549"/>
            <a:ext cx="78930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mfortaa"/>
              <a:buNone/>
            </a:pPr>
            <a:r>
              <a:rPr lang="en-US" sz="66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GOAL 5</a:t>
            </a:r>
            <a:endParaRPr sz="66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0" name="Google Shape;1070;p136"/>
          <p:cNvSpPr txBox="1"/>
          <p:nvPr/>
        </p:nvSpPr>
        <p:spPr>
          <a:xfrm>
            <a:off x="457200" y="2130642"/>
            <a:ext cx="8486100" cy="4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fortaa"/>
              <a:buNone/>
            </a:pPr>
            <a:r>
              <a:rPr lang="en-US" sz="3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Prepared for Success in Post-Secondary Education, Career and Life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5c: Increased high school graduation rates for ALL students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5d: Increased percentage of students engaging in post-secondary education at technical, two-year and four-year schools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37"/>
          <p:cNvSpPr txBox="1">
            <a:spLocks noGrp="1"/>
          </p:cNvSpPr>
          <p:nvPr>
            <p:ph type="body" idx="4294967295"/>
          </p:nvPr>
        </p:nvSpPr>
        <p:spPr>
          <a:xfrm>
            <a:off x="3471025" y="953500"/>
            <a:ext cx="21018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World’s largest coral reef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79" name="Google Shape;1079;p137"/>
          <p:cNvSpPr/>
          <p:nvPr/>
        </p:nvSpPr>
        <p:spPr>
          <a:xfrm>
            <a:off x="0" y="965166"/>
            <a:ext cx="9144000" cy="1017000"/>
          </a:xfrm>
          <a:prstGeom prst="rect">
            <a:avLst/>
          </a:prstGeom>
          <a:solidFill>
            <a:srgbClr val="0FB2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Drop Out Risk 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0" name="Google Shape;1080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803" y="1036250"/>
            <a:ext cx="2856425" cy="874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081" name="Google Shape;1081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028" y="2906215"/>
            <a:ext cx="8851199" cy="351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1"/>
          <p:cNvSpPr txBox="1"/>
          <p:nvPr/>
        </p:nvSpPr>
        <p:spPr>
          <a:xfrm>
            <a:off x="645725" y="1150052"/>
            <a:ext cx="7981200" cy="4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1. </a:t>
            </a:r>
            <a:r>
              <a:rPr lang="en-US" sz="28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Turn to </a:t>
            </a:r>
            <a:r>
              <a:rPr lang="en-US" sz="2800" b="1" i="0" u="sng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one</a:t>
            </a:r>
            <a:r>
              <a:rPr lang="en-US" sz="28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 person and introduce yourself</a:t>
            </a:r>
            <a:endParaRPr sz="2800" b="1" i="0" u="none" strike="noStrike" cap="none">
              <a:solidFill>
                <a:srgbClr val="255A7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your </a:t>
            </a:r>
            <a:r>
              <a:rPr lang="en-US" sz="2000" b="1" i="0" u="none" strike="noStrike" cap="none">
                <a:solidFill>
                  <a:srgbClr val="F47E1A"/>
                </a:solidFill>
                <a:latin typeface="Lato"/>
                <a:ea typeface="Lato"/>
                <a:cs typeface="Lato"/>
                <a:sym typeface="Lato"/>
              </a:rPr>
              <a:t>name</a:t>
            </a:r>
            <a:endParaRPr sz="2000" b="1" i="0" u="none" strike="noStrike" cap="none">
              <a:solidFill>
                <a:srgbClr val="F47E1A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your </a:t>
            </a:r>
            <a:r>
              <a:rPr lang="en-US" sz="2000" b="1" i="0" u="none" strike="noStrike" cap="none">
                <a:solidFill>
                  <a:srgbClr val="F47E1A"/>
                </a:solidFill>
                <a:latin typeface="Lato"/>
                <a:ea typeface="Lato"/>
                <a:cs typeface="Lato"/>
                <a:sym typeface="Lato"/>
              </a:rPr>
              <a:t>role</a:t>
            </a:r>
            <a:endParaRPr sz="2000" b="1" i="0" u="none" strike="noStrike" cap="none">
              <a:solidFill>
                <a:srgbClr val="F47E1A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5A73"/>
              </a:buClr>
              <a:buSzPts val="1100"/>
              <a:buFont typeface="Lato"/>
              <a:buNone/>
            </a:pPr>
            <a:r>
              <a:rPr lang="en-US" sz="20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your </a:t>
            </a:r>
            <a:r>
              <a:rPr lang="en-US" sz="2000" b="1" i="0" u="none" strike="noStrike" cap="none">
                <a:solidFill>
                  <a:srgbClr val="F47E1A"/>
                </a:solidFill>
                <a:latin typeface="Lato"/>
                <a:ea typeface="Lato"/>
                <a:cs typeface="Lato"/>
                <a:sym typeface="Lato"/>
              </a:rPr>
              <a:t>organization</a:t>
            </a:r>
            <a:endParaRPr sz="2000" b="1" i="0" u="none" strike="noStrike" cap="none">
              <a:solidFill>
                <a:srgbClr val="F47E1A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i="0" u="none" strike="noStrike" cap="none">
              <a:solidFill>
                <a:srgbClr val="F47E1A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5A73"/>
              </a:buClr>
              <a:buSzPts val="1100"/>
              <a:buFont typeface="Lato"/>
              <a:buNone/>
            </a:pPr>
            <a:r>
              <a:rPr lang="en-US" sz="46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2. </a:t>
            </a:r>
            <a:r>
              <a:rPr lang="en-US" sz="28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What do you </a:t>
            </a:r>
            <a:r>
              <a:rPr lang="en-US" sz="2800" b="1" i="0" u="sng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need to know</a:t>
            </a:r>
            <a:r>
              <a:rPr lang="en-US" sz="28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 in order to use</a:t>
            </a:r>
            <a:r>
              <a:rPr lang="en-US" sz="2800" b="1" i="0" u="none" strike="noStrike" cap="none">
                <a:solidFill>
                  <a:srgbClr val="0FB2C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00" b="1" i="0" u="none" strike="noStrike" cap="none">
                <a:solidFill>
                  <a:srgbClr val="F47E1A"/>
                </a:solidFill>
                <a:latin typeface="Lato"/>
                <a:ea typeface="Lato"/>
                <a:cs typeface="Lato"/>
                <a:sym typeface="Lato"/>
              </a:rPr>
              <a:t>student and family feedback</a:t>
            </a:r>
            <a:r>
              <a:rPr lang="en-US" sz="2800" b="1" i="0" u="none" strike="noStrike" cap="none">
                <a:solidFill>
                  <a:srgbClr val="0FB2C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00" b="1" i="0" u="none" strike="noStrike" cap="none">
                <a:solidFill>
                  <a:srgbClr val="255A73"/>
                </a:solidFill>
                <a:latin typeface="Lato"/>
                <a:ea typeface="Lato"/>
                <a:cs typeface="Lato"/>
                <a:sym typeface="Lato"/>
              </a:rPr>
              <a:t>for continuous improvement?</a:t>
            </a:r>
            <a:endParaRPr sz="2800" b="1" i="0" u="none" strike="noStrike" cap="none">
              <a:solidFill>
                <a:srgbClr val="255A7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 i="0" u="none" strike="noStrike" cap="none">
              <a:solidFill>
                <a:srgbClr val="F47E1A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9" name="Google Shape;739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000" y="424925"/>
            <a:ext cx="7134011" cy="84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38"/>
          <p:cNvSpPr/>
          <p:nvPr/>
        </p:nvSpPr>
        <p:spPr>
          <a:xfrm>
            <a:off x="0" y="1013459"/>
            <a:ext cx="9144000" cy="68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47E1A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47E1A"/>
                </a:solidFill>
                <a:latin typeface="Calibri"/>
                <a:ea typeface="Calibri"/>
                <a:cs typeface="Calibri"/>
                <a:sym typeface="Calibri"/>
              </a:rPr>
              <a:t>Amens. </a:t>
            </a:r>
            <a:r>
              <a:rPr lang="en-US" sz="3600" b="1" i="0" u="none" strike="noStrike" cap="none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rPr>
              <a:t>Epiphanies. </a:t>
            </a:r>
            <a:r>
              <a:rPr lang="en-US" sz="36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r>
              <a:rPr lang="en-US" sz="3600" b="1" i="0" u="none" strike="noStrike" cap="none">
                <a:solidFill>
                  <a:srgbClr val="245971"/>
                </a:solidFill>
                <a:latin typeface="Calibri"/>
                <a:ea typeface="Calibri"/>
                <a:cs typeface="Calibri"/>
                <a:sym typeface="Calibri"/>
              </a:rPr>
              <a:t> Feedback.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8" name="Google Shape;1088;p138"/>
          <p:cNvGrpSpPr/>
          <p:nvPr/>
        </p:nvGrpSpPr>
        <p:grpSpPr>
          <a:xfrm>
            <a:off x="2052510" y="2042837"/>
            <a:ext cx="2286000" cy="2103120"/>
            <a:chOff x="-2545845" y="2869824"/>
            <a:chExt cx="2743200" cy="2743200"/>
          </a:xfrm>
        </p:grpSpPr>
        <p:sp>
          <p:nvSpPr>
            <p:cNvPr id="1089" name="Google Shape;1089;p138"/>
            <p:cNvSpPr/>
            <p:nvPr/>
          </p:nvSpPr>
          <p:spPr>
            <a:xfrm>
              <a:off x="-2545845" y="2869824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rgbClr val="F99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0" name="Google Shape;1090;p1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001793" y="2962572"/>
              <a:ext cx="2049780" cy="2049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1" name="Google Shape;1091;p138"/>
            <p:cNvSpPr/>
            <p:nvPr/>
          </p:nvSpPr>
          <p:spPr>
            <a:xfrm>
              <a:off x="-2545845" y="4890041"/>
              <a:ext cx="2743199" cy="63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liked…”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2" name="Google Shape;1092;p138"/>
          <p:cNvGrpSpPr/>
          <p:nvPr/>
        </p:nvGrpSpPr>
        <p:grpSpPr>
          <a:xfrm>
            <a:off x="2050576" y="4443260"/>
            <a:ext cx="2286001" cy="2103120"/>
            <a:chOff x="4649059" y="3273371"/>
            <a:chExt cx="2743201" cy="2743200"/>
          </a:xfrm>
        </p:grpSpPr>
        <p:grpSp>
          <p:nvGrpSpPr>
            <p:cNvPr id="1093" name="Google Shape;1093;p138"/>
            <p:cNvGrpSpPr/>
            <p:nvPr/>
          </p:nvGrpSpPr>
          <p:grpSpPr>
            <a:xfrm>
              <a:off x="4649059" y="3273371"/>
              <a:ext cx="2743200" cy="2743200"/>
              <a:chOff x="4649059" y="1115387"/>
              <a:chExt cx="2286000" cy="2286000"/>
            </a:xfrm>
          </p:grpSpPr>
          <p:sp>
            <p:nvSpPr>
              <p:cNvPr id="1094" name="Google Shape;1094;p138"/>
              <p:cNvSpPr/>
              <p:nvPr/>
            </p:nvSpPr>
            <p:spPr>
              <a:xfrm>
                <a:off x="4649059" y="1115387"/>
                <a:ext cx="2286000" cy="2286000"/>
              </a:xfrm>
              <a:prstGeom prst="roundRect">
                <a:avLst>
                  <a:gd name="adj" fmla="val 16667"/>
                </a:avLst>
              </a:prstGeom>
              <a:solidFill>
                <a:srgbClr val="B0C5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95" name="Google Shape;1095;p13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27689" y="1137767"/>
                <a:ext cx="1758126" cy="1758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96" name="Google Shape;1096;p138"/>
            <p:cNvSpPr/>
            <p:nvPr/>
          </p:nvSpPr>
          <p:spPr>
            <a:xfrm>
              <a:off x="4649060" y="5293713"/>
              <a:ext cx="2743200" cy="63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wonder…”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7" name="Google Shape;1097;p138"/>
          <p:cNvGrpSpPr/>
          <p:nvPr/>
        </p:nvGrpSpPr>
        <p:grpSpPr>
          <a:xfrm>
            <a:off x="4623248" y="2052016"/>
            <a:ext cx="2286000" cy="2103120"/>
            <a:chOff x="-2580797" y="304619"/>
            <a:chExt cx="2743200" cy="2743200"/>
          </a:xfrm>
        </p:grpSpPr>
        <p:sp>
          <p:nvSpPr>
            <p:cNvPr id="1098" name="Google Shape;1098;p138"/>
            <p:cNvSpPr/>
            <p:nvPr/>
          </p:nvSpPr>
          <p:spPr>
            <a:xfrm>
              <a:off x="-2580797" y="304619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9" name="Google Shape;1099;p1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249485" y="385395"/>
              <a:ext cx="201168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0" name="Google Shape;1100;p138"/>
            <p:cNvSpPr/>
            <p:nvPr/>
          </p:nvSpPr>
          <p:spPr>
            <a:xfrm>
              <a:off x="-2378431" y="2244067"/>
              <a:ext cx="2506386" cy="63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learned…”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138"/>
          <p:cNvGrpSpPr/>
          <p:nvPr/>
        </p:nvGrpSpPr>
        <p:grpSpPr>
          <a:xfrm>
            <a:off x="4592606" y="4466037"/>
            <a:ext cx="2286000" cy="2103121"/>
            <a:chOff x="2043521" y="3361338"/>
            <a:chExt cx="2743200" cy="2743200"/>
          </a:xfrm>
        </p:grpSpPr>
        <p:sp>
          <p:nvSpPr>
            <p:cNvPr id="1102" name="Google Shape;1102;p138"/>
            <p:cNvSpPr/>
            <p:nvPr/>
          </p:nvSpPr>
          <p:spPr>
            <a:xfrm>
              <a:off x="2043521" y="3361338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rgbClr val="278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3" name="Google Shape;1103;p1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09281" y="3456094"/>
              <a:ext cx="201168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4" name="Google Shape;1104;p138"/>
            <p:cNvSpPr/>
            <p:nvPr/>
          </p:nvSpPr>
          <p:spPr>
            <a:xfrm>
              <a:off x="2043521" y="5342528"/>
              <a:ext cx="2743200" cy="63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suggest…”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9"/>
          <p:cNvSpPr txBox="1">
            <a:spLocks noGrp="1"/>
          </p:cNvSpPr>
          <p:nvPr>
            <p:ph type="body" idx="1"/>
          </p:nvPr>
        </p:nvSpPr>
        <p:spPr>
          <a:xfrm>
            <a:off x="534625" y="4246355"/>
            <a:ext cx="7764600" cy="21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3200" b="1"/>
              <a:t>Karen Hickman</a:t>
            </a:r>
            <a:endParaRPr sz="3200" b="1"/>
          </a:p>
          <a:p>
            <a:pPr marL="4572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600">
                <a:solidFill>
                  <a:srgbClr val="073763"/>
                </a:solidFill>
              </a:rPr>
              <a:t>Deputy Superintendent of Academic Achievement</a:t>
            </a:r>
            <a:endParaRPr sz="2600">
              <a:solidFill>
                <a:srgbClr val="073763"/>
              </a:solidFill>
            </a:endParaRPr>
          </a:p>
          <a:p>
            <a:pPr marL="4572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600">
                <a:solidFill>
                  <a:srgbClr val="073763"/>
                </a:solidFill>
              </a:rPr>
              <a:t>Pasadena Independent School District, TX</a:t>
            </a:r>
            <a:endParaRPr sz="2600">
              <a:solidFill>
                <a:srgbClr val="073763"/>
              </a:solidFill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110" name="Google Shape;1110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50" y="1029225"/>
            <a:ext cx="8988249" cy="271295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140"/>
          <p:cNvPicPr preferRelativeResize="0"/>
          <p:nvPr/>
        </p:nvPicPr>
        <p:blipFill rotWithShape="1">
          <a:blip r:embed="rId3">
            <a:alphaModFix/>
          </a:blip>
          <a:srcRect b="11699"/>
          <a:stretch/>
        </p:blipFill>
        <p:spPr>
          <a:xfrm>
            <a:off x="2410975" y="917450"/>
            <a:ext cx="3577900" cy="561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140"/>
          <p:cNvSpPr/>
          <p:nvPr/>
        </p:nvSpPr>
        <p:spPr>
          <a:xfrm>
            <a:off x="5324875" y="4169650"/>
            <a:ext cx="493800" cy="173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82%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41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2D5B"/>
                </a:solidFill>
              </a:rPr>
              <a:t>Personalized Learning</a:t>
            </a:r>
            <a:endParaRPr/>
          </a:p>
        </p:txBody>
      </p:sp>
      <p:sp>
        <p:nvSpPr>
          <p:cNvPr id="1124" name="Google Shape;1124;p141"/>
          <p:cNvSpPr txBox="1">
            <a:spLocks noGrp="1"/>
          </p:cNvSpPr>
          <p:nvPr>
            <p:ph type="body" idx="1"/>
          </p:nvPr>
        </p:nvSpPr>
        <p:spPr>
          <a:xfrm>
            <a:off x="457200" y="1906386"/>
            <a:ext cx="8229600" cy="4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Student Outcomes:</a:t>
            </a:r>
            <a:endParaRPr sz="24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Thinking skills (Cognitive Skills)</a:t>
            </a:r>
            <a:endParaRPr sz="24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Information (Content Knowledge)</a:t>
            </a:r>
            <a:endParaRPr sz="24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Positive habits (Habits of Success)</a:t>
            </a:r>
            <a:endParaRPr sz="24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Our goal:  Students will be empowered to become accomplished, self-directed, collaborative, lifelong learners. </a:t>
            </a:r>
            <a:endParaRPr sz="24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42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73763"/>
                </a:solidFill>
              </a:rPr>
              <a:t>Personalized Learning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131" name="Google Shape;1131;p142"/>
          <p:cNvSpPr txBox="1">
            <a:spLocks noGrp="1"/>
          </p:cNvSpPr>
          <p:nvPr>
            <p:ph type="body" idx="1"/>
          </p:nvPr>
        </p:nvSpPr>
        <p:spPr>
          <a:xfrm>
            <a:off x="457200" y="1677786"/>
            <a:ext cx="8229600" cy="4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Project Based Learning </a:t>
            </a:r>
            <a:endParaRPr sz="1800" b="1" u="sng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70% of Class Time</a:t>
            </a: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Real World Projects</a:t>
            </a: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Develop Thinking Skills</a:t>
            </a: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Deepen knowledge of content at the application level</a:t>
            </a: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Self Directed Learning </a:t>
            </a:r>
            <a:r>
              <a:rPr lang="en-US" sz="1800" b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Basic knowledge and content information for the course</a:t>
            </a: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Practice working independently – setting goals, making action plans and reflecting</a:t>
            </a: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Choose the best resource for their learning style</a:t>
            </a: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One-to-One Mentoring</a:t>
            </a:r>
            <a:endParaRPr sz="1800" b="1" u="sng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Focus on Relationships</a:t>
            </a:r>
            <a:endParaRPr sz="18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•"/>
            </a:pPr>
            <a:r>
              <a:rPr lang="en-US" sz="18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Develop positive habits that support social and emotional health</a:t>
            </a:r>
            <a:endParaRPr sz="18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43"/>
          <p:cNvSpPr txBox="1">
            <a:spLocks noGrp="1"/>
          </p:cNvSpPr>
          <p:nvPr>
            <p:ph type="title"/>
          </p:nvPr>
        </p:nvSpPr>
        <p:spPr>
          <a:xfrm>
            <a:off x="457200" y="1142678"/>
            <a:ext cx="8229600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chemeClr val="dk2"/>
                </a:solidFill>
              </a:rPr>
              <a:t>7th Grade Traditional vs. </a:t>
            </a:r>
            <a:endParaRPr sz="34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chemeClr val="dk2"/>
                </a:solidFill>
              </a:rPr>
              <a:t>7th Grade Personalized Learning</a:t>
            </a:r>
            <a:endParaRPr sz="3400" b="1">
              <a:solidFill>
                <a:schemeClr val="dk2"/>
              </a:solidFill>
            </a:endParaRPr>
          </a:p>
        </p:txBody>
      </p:sp>
      <p:pic>
        <p:nvPicPr>
          <p:cNvPr id="1138" name="Google Shape;1138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325" y="2666650"/>
            <a:ext cx="4686500" cy="27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216" y="2666650"/>
            <a:ext cx="4578660" cy="270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44"/>
          <p:cNvSpPr txBox="1">
            <a:spLocks noGrp="1"/>
          </p:cNvSpPr>
          <p:nvPr>
            <p:ph type="title"/>
          </p:nvPr>
        </p:nvSpPr>
        <p:spPr>
          <a:xfrm>
            <a:off x="457200" y="520961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</a:rPr>
              <a:t>Academic Rigor</a:t>
            </a:r>
            <a:endParaRPr sz="3200" b="1">
              <a:solidFill>
                <a:schemeClr val="dk2"/>
              </a:solidFill>
            </a:endParaRPr>
          </a:p>
        </p:txBody>
      </p:sp>
      <p:pic>
        <p:nvPicPr>
          <p:cNvPr id="1146" name="Google Shape;114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000" y="4349819"/>
            <a:ext cx="6358825" cy="250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237" y="1454825"/>
            <a:ext cx="6093524" cy="28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45"/>
          <p:cNvSpPr txBox="1">
            <a:spLocks noGrp="1"/>
          </p:cNvSpPr>
          <p:nvPr>
            <p:ph type="title"/>
          </p:nvPr>
        </p:nvSpPr>
        <p:spPr>
          <a:xfrm>
            <a:off x="457213" y="443411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2"/>
                </a:solidFill>
              </a:rPr>
              <a:t>Relationships with Teachers</a:t>
            </a:r>
            <a:endParaRPr sz="3200" b="1">
              <a:solidFill>
                <a:schemeClr val="dk2"/>
              </a:solidFill>
            </a:endParaRPr>
          </a:p>
        </p:txBody>
      </p:sp>
      <p:pic>
        <p:nvPicPr>
          <p:cNvPr id="1154" name="Google Shape;1154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338" y="4095825"/>
            <a:ext cx="5709336" cy="27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013" y="1350025"/>
            <a:ext cx="5771987" cy="274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46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73763"/>
                </a:solidFill>
              </a:rPr>
              <a:t>Data Informs Expansion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162" name="Google Shape;1162;p146"/>
          <p:cNvSpPr txBox="1">
            <a:spLocks noGrp="1"/>
          </p:cNvSpPr>
          <p:nvPr>
            <p:ph type="body" idx="1"/>
          </p:nvPr>
        </p:nvSpPr>
        <p:spPr>
          <a:xfrm>
            <a:off x="457200" y="1906386"/>
            <a:ext cx="8229600" cy="4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73763"/>
                </a:solidFill>
              </a:rPr>
              <a:t>Stakeholders Include:</a:t>
            </a:r>
            <a:endParaRPr>
              <a:solidFill>
                <a:srgbClr val="073763"/>
              </a:solidFill>
            </a:endParaRPr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3200"/>
              <a:buChar char="•"/>
            </a:pPr>
            <a:r>
              <a:rPr lang="en-US">
                <a:solidFill>
                  <a:srgbClr val="073763"/>
                </a:solidFill>
              </a:rPr>
              <a:t>School Board Members</a:t>
            </a:r>
            <a:endParaRPr>
              <a:solidFill>
                <a:srgbClr val="073763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200"/>
              <a:buChar char="•"/>
            </a:pPr>
            <a:r>
              <a:rPr lang="en-US">
                <a:solidFill>
                  <a:srgbClr val="073763"/>
                </a:solidFill>
              </a:rPr>
              <a:t>Central Office Administrators</a:t>
            </a:r>
            <a:endParaRPr>
              <a:solidFill>
                <a:srgbClr val="073763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200"/>
              <a:buChar char="•"/>
            </a:pPr>
            <a:r>
              <a:rPr lang="en-US">
                <a:solidFill>
                  <a:srgbClr val="073763"/>
                </a:solidFill>
              </a:rPr>
              <a:t>Campus Administrators</a:t>
            </a:r>
            <a:endParaRPr>
              <a:solidFill>
                <a:srgbClr val="073763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200"/>
              <a:buChar char="•"/>
            </a:pPr>
            <a:r>
              <a:rPr lang="en-US">
                <a:solidFill>
                  <a:srgbClr val="073763"/>
                </a:solidFill>
              </a:rPr>
              <a:t>Teachers</a:t>
            </a:r>
            <a:endParaRPr>
              <a:solidFill>
                <a:srgbClr val="073763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200"/>
              <a:buChar char="•"/>
            </a:pPr>
            <a:r>
              <a:rPr lang="en-US">
                <a:solidFill>
                  <a:srgbClr val="073763"/>
                </a:solidFill>
              </a:rPr>
              <a:t>Community</a:t>
            </a:r>
            <a:endParaRPr>
              <a:solidFill>
                <a:srgbClr val="073763"/>
              </a:solidFill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200"/>
              <a:buChar char="•"/>
            </a:pPr>
            <a:r>
              <a:rPr lang="en-US">
                <a:solidFill>
                  <a:srgbClr val="073763"/>
                </a:solidFill>
              </a:rPr>
              <a:t>Investors</a:t>
            </a:r>
            <a:endParaRPr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73763"/>
                </a:solidFill>
              </a:rPr>
              <a:t>	</a:t>
            </a:r>
            <a:endParaRPr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p147"/>
          <p:cNvPicPr preferRelativeResize="0"/>
          <p:nvPr/>
        </p:nvPicPr>
        <p:blipFill rotWithShape="1">
          <a:blip r:embed="rId3">
            <a:alphaModFix/>
          </a:blip>
          <a:srcRect t="12426"/>
          <a:stretch/>
        </p:blipFill>
        <p:spPr>
          <a:xfrm>
            <a:off x="2567000" y="1847100"/>
            <a:ext cx="4010025" cy="45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147"/>
          <p:cNvSpPr txBox="1">
            <a:spLocks noGrp="1"/>
          </p:cNvSpPr>
          <p:nvPr>
            <p:ph type="title"/>
          </p:nvPr>
        </p:nvSpPr>
        <p:spPr>
          <a:xfrm>
            <a:off x="457200" y="763386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73763"/>
                </a:solidFill>
              </a:rPr>
              <a:t>Expansion Plan</a:t>
            </a:r>
            <a:endParaRPr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2"/>
          <p:cNvSpPr txBox="1"/>
          <p:nvPr/>
        </p:nvSpPr>
        <p:spPr>
          <a:xfrm>
            <a:off x="778926" y="3529043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Merriweather Sans"/>
              <a:buChar char="➔"/>
            </a:pPr>
            <a:r>
              <a:rPr lang="en-US" sz="28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28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Valid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reliable questions</a:t>
            </a:r>
            <a:endParaRPr dirty="0"/>
          </a:p>
        </p:txBody>
      </p:sp>
      <p:sp>
        <p:nvSpPr>
          <p:cNvPr id="746" name="Google Shape;746;p112"/>
          <p:cNvSpPr/>
          <p:nvPr/>
        </p:nvSpPr>
        <p:spPr>
          <a:xfrm>
            <a:off x="778927" y="2115012"/>
            <a:ext cx="64008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Source Sans Pro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US"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Merriweather Sans"/>
              <a:buChar char="➔"/>
            </a:pPr>
            <a:r>
              <a:rPr lang="en-US" sz="28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Quick turnaround</a:t>
            </a:r>
            <a:endParaRPr sz="2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47" name="Google Shape;747;p112"/>
          <p:cNvSpPr/>
          <p:nvPr/>
        </p:nvSpPr>
        <p:spPr>
          <a:xfrm>
            <a:off x="778926" y="4065256"/>
            <a:ext cx="8028600" cy="19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1400"/>
              <a:buFont typeface="Merriweather San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Merriweather Sans"/>
              <a:buChar char="➔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Meaningful comparisons</a:t>
            </a:r>
            <a:endParaRPr dirty="0"/>
          </a:p>
          <a:p>
            <a:pPr marL="0" marR="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Source Sans Pro"/>
                <a:ea typeface="Source Sans Pro"/>
                <a:cs typeface="Source Sans Pro"/>
                <a:sym typeface="Source Sans Pro"/>
              </a:rPr>
              <a:t>-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Across different schools</a:t>
            </a:r>
            <a:endParaRPr sz="2400" dirty="0"/>
          </a:p>
          <a:p>
            <a:pPr marL="0" marR="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Source Sans Pro"/>
                <a:ea typeface="Source Sans Pro"/>
                <a:cs typeface="Source Sans Pro"/>
                <a:sym typeface="Source Sans Pro"/>
              </a:rPr>
              <a:t>-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Across different student demographics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68328"/>
              </a:buClr>
              <a:buSzPts val="2800"/>
              <a:buFont typeface="Merriweather Sans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12"/>
          <p:cNvSpPr/>
          <p:nvPr/>
        </p:nvSpPr>
        <p:spPr>
          <a:xfrm>
            <a:off x="157783" y="1070689"/>
            <a:ext cx="8923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makes student perception data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actionable?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Google Shape;1174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48"/>
          <p:cNvSpPr txBox="1"/>
          <p:nvPr/>
        </p:nvSpPr>
        <p:spPr>
          <a:xfrm>
            <a:off x="572317" y="321220"/>
            <a:ext cx="5751300" cy="20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ndara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Dr. Kirk Lewis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ndara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Career and Technical High School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ndara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Pasadena I.S.D.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ndara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Pasadena, Texas</a:t>
            </a:r>
            <a:endParaRPr sz="2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76" name="Google Shape;1176;p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7081" y="321220"/>
            <a:ext cx="953798" cy="953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49"/>
          <p:cNvSpPr txBox="1"/>
          <p:nvPr/>
        </p:nvSpPr>
        <p:spPr>
          <a:xfrm>
            <a:off x="374073" y="488374"/>
            <a:ext cx="5541000" cy="20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ndara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Our mission is to empower students </a:t>
            </a:r>
            <a:br>
              <a:rPr lang="en-US" sz="24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to successfully transition </a:t>
            </a:r>
            <a:br>
              <a:rPr lang="en-US" sz="24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to the global community </a:t>
            </a:r>
            <a:br>
              <a:rPr lang="en-US" sz="24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through unique educational experiences.</a:t>
            </a:r>
            <a:endParaRPr sz="2400" b="0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150"/>
          <p:cNvSpPr txBox="1"/>
          <p:nvPr/>
        </p:nvSpPr>
        <p:spPr>
          <a:xfrm>
            <a:off x="429491" y="332509"/>
            <a:ext cx="57897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CTHS is an application-based, high school of choice for students in Pasadena ISD. </a:t>
            </a:r>
            <a:endParaRPr sz="21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89" name="Google Shape;1189;p150"/>
          <p:cNvSpPr txBox="1"/>
          <p:nvPr/>
        </p:nvSpPr>
        <p:spPr>
          <a:xfrm>
            <a:off x="6648450" y="1163506"/>
            <a:ext cx="2234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800"/>
              <a:buFont typeface="Candara"/>
              <a:buNone/>
            </a:pPr>
            <a:r>
              <a:rPr lang="en-US" sz="18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High school Diploma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F8A829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800"/>
              <a:buFont typeface="Candara"/>
              <a:buNone/>
            </a:pPr>
            <a:r>
              <a:rPr lang="en-US" sz="18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Industry-recognized Career &amp; Technical Certification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F8A829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800"/>
              <a:buFont typeface="Candara"/>
              <a:buNone/>
            </a:pPr>
            <a:r>
              <a:rPr lang="en-US" sz="18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College Hours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F8A829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800"/>
              <a:buFont typeface="Candara"/>
              <a:buNone/>
            </a:pPr>
            <a:r>
              <a:rPr lang="en-US" sz="18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Community Service</a:t>
            </a:r>
            <a:endParaRPr sz="1800" b="1" i="0" u="none" strike="noStrike" cap="none">
              <a:solidFill>
                <a:srgbClr val="F8A829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1194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686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51"/>
          <p:cNvSpPr txBox="1"/>
          <p:nvPr/>
        </p:nvSpPr>
        <p:spPr>
          <a:xfrm>
            <a:off x="163657" y="251716"/>
            <a:ext cx="2704200" cy="3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TRANSPORTATION ACADEMY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Auto Collision Repair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Automotive Technology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Maritime &amp; Port Operations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HUMAN SERVICES ACADEMY</a:t>
            </a:r>
            <a:endParaRPr sz="1400" b="1" i="0" u="none" strike="noStrike" cap="none">
              <a:solidFill>
                <a:srgbClr val="F8A829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Business/Finance/Accounting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Child Guidance Management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Cosmetology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Criminal Justice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Culinary Arts</a:t>
            </a:r>
            <a:endParaRPr sz="1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96" name="Google Shape;1196;p151"/>
          <p:cNvSpPr txBox="1"/>
          <p:nvPr/>
        </p:nvSpPr>
        <p:spPr>
          <a:xfrm>
            <a:off x="6363565" y="251716"/>
            <a:ext cx="27042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TECHNOLOGY ACADEMY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Audio/Video Production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Computer Maintenance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Computer Networking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Digital Graphics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Engineering &amp; Robotics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HEALTH SCIENCES ACADEMY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Certified Nursing Assistant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Dental Assisting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Emergency Medical Technician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Pharmacy Technician</a:t>
            </a:r>
            <a:endParaRPr sz="1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97" name="Google Shape;1197;p151"/>
          <p:cNvSpPr txBox="1"/>
          <p:nvPr/>
        </p:nvSpPr>
        <p:spPr>
          <a:xfrm>
            <a:off x="2930237" y="251716"/>
            <a:ext cx="3174000" cy="25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CONSTRUCTION &amp; MANUFACTURING ACADEMY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Construction Technology 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Electrical &amp; Instrumentation Technology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Welding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A829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8A829"/>
                </a:solidFill>
                <a:latin typeface="Candara"/>
                <a:ea typeface="Candara"/>
                <a:cs typeface="Candara"/>
                <a:sym typeface="Candara"/>
              </a:rPr>
              <a:t>AGRICULTURE ACADEMY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Veterinary Assistant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Google Shape;1202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6869245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2"/>
          <p:cNvSpPr txBox="1"/>
          <p:nvPr/>
        </p:nvSpPr>
        <p:spPr>
          <a:xfrm>
            <a:off x="755938" y="727363"/>
            <a:ext cx="1808100" cy="23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ndara"/>
              <a:buNone/>
            </a:pPr>
            <a:r>
              <a:rPr lang="en-US" sz="27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1404 students in </a:t>
            </a:r>
            <a:br>
              <a:rPr lang="en-US" sz="27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7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Grades</a:t>
            </a:r>
            <a:br>
              <a:rPr lang="en-US" sz="27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7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9-12</a:t>
            </a:r>
            <a:endParaRPr sz="27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04" name="Google Shape;1204;p152"/>
          <p:cNvSpPr txBox="1"/>
          <p:nvPr/>
        </p:nvSpPr>
        <p:spPr>
          <a:xfrm>
            <a:off x="4478482" y="572300"/>
            <a:ext cx="285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ndara"/>
              <a:buNone/>
            </a:pPr>
            <a:r>
              <a:rPr lang="en-US" sz="27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Students enrolled for full day instruction in core, elective, and CTE pathway courses at CTHS</a:t>
            </a:r>
            <a:endParaRPr sz="27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9" name="Google Shape;1209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4400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53"/>
          <p:cNvSpPr txBox="1"/>
          <p:nvPr/>
        </p:nvSpPr>
        <p:spPr>
          <a:xfrm>
            <a:off x="214744" y="493639"/>
            <a:ext cx="24870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85% Hispanic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9% Anglo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4% African American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2% Asian</a:t>
            </a:r>
            <a:endParaRPr sz="21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11" name="Google Shape;1211;p153"/>
          <p:cNvSpPr txBox="1"/>
          <p:nvPr/>
        </p:nvSpPr>
        <p:spPr>
          <a:xfrm>
            <a:off x="3005570" y="187036"/>
            <a:ext cx="29934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7% Special Education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8% LEP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78% Econ. Disadvantaged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ndara"/>
              <a:buNone/>
            </a:pPr>
            <a:r>
              <a:rPr lang="en-US" sz="21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77% At Risk</a:t>
            </a:r>
            <a:endParaRPr sz="21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12" name="Google Shape;1212;p153"/>
          <p:cNvSpPr txBox="1"/>
          <p:nvPr/>
        </p:nvSpPr>
        <p:spPr>
          <a:xfrm>
            <a:off x="6418550" y="279368"/>
            <a:ext cx="20496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ndara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99% CTE Coherent Sequence</a:t>
            </a:r>
            <a:endParaRPr sz="24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3490" y="827109"/>
            <a:ext cx="4103554" cy="49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9538"/>
            <a:ext cx="5015218" cy="311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664" y="4343162"/>
            <a:ext cx="3376340" cy="1732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55"/>
          <p:cNvSpPr txBox="1"/>
          <p:nvPr/>
        </p:nvSpPr>
        <p:spPr>
          <a:xfrm>
            <a:off x="1091045" y="727364"/>
            <a:ext cx="20538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ndara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Youth</a:t>
            </a:r>
            <a:br>
              <a:rPr lang="en-US" sz="36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Truth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ndara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Summary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ndara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Results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ndara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for </a:t>
            </a:r>
            <a:br>
              <a:rPr lang="en-US" sz="36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3600" b="1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CTHS</a:t>
            </a:r>
            <a:endParaRPr sz="3600" b="1" i="0" u="none" strike="noStrike" cap="none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653" y="698154"/>
            <a:ext cx="7958138" cy="29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5024" y="4179718"/>
            <a:ext cx="1367667" cy="134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216" y="1088679"/>
            <a:ext cx="8695012" cy="166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166" y="703296"/>
            <a:ext cx="7958138" cy="29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5024" y="4179718"/>
            <a:ext cx="1367667" cy="134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29" y="1088679"/>
            <a:ext cx="7915275" cy="1450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8285" y="1425416"/>
            <a:ext cx="3509623" cy="2112127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13"/>
          <p:cNvSpPr txBox="1"/>
          <p:nvPr/>
        </p:nvSpPr>
        <p:spPr>
          <a:xfrm>
            <a:off x="2273096" y="5372705"/>
            <a:ext cx="4531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You’re left with more questions than answers</a:t>
            </a:r>
            <a:endParaRPr sz="2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56" name="Google Shape;756;p113"/>
          <p:cNvGrpSpPr/>
          <p:nvPr/>
        </p:nvGrpSpPr>
        <p:grpSpPr>
          <a:xfrm>
            <a:off x="744721" y="1725110"/>
            <a:ext cx="1901827" cy="1444133"/>
            <a:chOff x="1434116" y="1297958"/>
            <a:chExt cx="1901827" cy="1444133"/>
          </a:xfrm>
        </p:grpSpPr>
        <p:pic>
          <p:nvPicPr>
            <p:cNvPr id="757" name="Google Shape;757;p1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34116" y="1722712"/>
              <a:ext cx="1901827" cy="1019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8" name="Google Shape;758;p113"/>
            <p:cNvSpPr txBox="1"/>
            <p:nvPr/>
          </p:nvSpPr>
          <p:spPr>
            <a:xfrm>
              <a:off x="1593172" y="1297958"/>
              <a:ext cx="1583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Lato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Survey Students</a:t>
              </a:r>
              <a:endPara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759" name="Google Shape;759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481" y="1948636"/>
            <a:ext cx="1851188" cy="147917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113"/>
          <p:cNvSpPr txBox="1"/>
          <p:nvPr/>
        </p:nvSpPr>
        <p:spPr>
          <a:xfrm>
            <a:off x="269084" y="947296"/>
            <a:ext cx="876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Without validated instruments…</a:t>
            </a:r>
            <a:endParaRPr/>
          </a:p>
        </p:txBody>
      </p:sp>
      <p:sp>
        <p:nvSpPr>
          <p:cNvPr id="761" name="Google Shape;761;p113"/>
          <p:cNvSpPr/>
          <p:nvPr/>
        </p:nvSpPr>
        <p:spPr>
          <a:xfrm>
            <a:off x="1640666" y="3503621"/>
            <a:ext cx="63354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my school, a variety of resources are available to help me succeed (e.g., teaching staff, technology, media center).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113"/>
          <p:cNvSpPr txBox="1"/>
          <p:nvPr/>
        </p:nvSpPr>
        <p:spPr>
          <a:xfrm>
            <a:off x="6390259" y="1250270"/>
            <a:ext cx="1857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did their answers mean?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Google Shape;1244;p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166" y="703296"/>
            <a:ext cx="7958138" cy="29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5024" y="4179718"/>
            <a:ext cx="1367667" cy="134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310" y="1093821"/>
            <a:ext cx="7950994" cy="158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5024" y="4179718"/>
            <a:ext cx="1367667" cy="134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77" y="576534"/>
            <a:ext cx="8688187" cy="2320596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159"/>
          <p:cNvSpPr txBox="1"/>
          <p:nvPr/>
        </p:nvSpPr>
        <p:spPr>
          <a:xfrm>
            <a:off x="3003722" y="576534"/>
            <a:ext cx="1548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Galdeano"/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Galdeano"/>
                <a:ea typeface="Galdeano"/>
                <a:cs typeface="Galdeano"/>
                <a:sym typeface="Galdeano"/>
              </a:rPr>
              <a:t>Our Campus</a:t>
            </a:r>
            <a:endParaRPr sz="2100" b="1" i="0" u="none" strike="noStrike" cap="none">
              <a:solidFill>
                <a:srgbClr val="FF0000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1254" name="Google Shape;1254;p159"/>
          <p:cNvSpPr txBox="1"/>
          <p:nvPr/>
        </p:nvSpPr>
        <p:spPr>
          <a:xfrm>
            <a:off x="5439945" y="576534"/>
            <a:ext cx="1548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Galdeano"/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Galdeano"/>
                <a:ea typeface="Galdeano"/>
                <a:cs typeface="Galdeano"/>
                <a:sym typeface="Galdeano"/>
              </a:rPr>
              <a:t>Our Cohort</a:t>
            </a:r>
            <a:endParaRPr sz="2100" b="1" i="0" u="none" strike="noStrike" cap="none">
              <a:solidFill>
                <a:srgbClr val="FF0000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  <p:sp>
        <p:nvSpPr>
          <p:cNvPr id="1255" name="Google Shape;1255;p159"/>
          <p:cNvSpPr txBox="1"/>
          <p:nvPr/>
        </p:nvSpPr>
        <p:spPr>
          <a:xfrm>
            <a:off x="7527775" y="576534"/>
            <a:ext cx="1548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Galdeano"/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Galdeano"/>
                <a:ea typeface="Galdeano"/>
                <a:cs typeface="Galdeano"/>
                <a:sym typeface="Galdeano"/>
              </a:rPr>
              <a:t>Nationally</a:t>
            </a:r>
            <a:endParaRPr sz="2100" b="1" i="0" u="none" strike="noStrike" cap="none">
              <a:solidFill>
                <a:srgbClr val="FF0000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1260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0209" y="5101515"/>
            <a:ext cx="795180" cy="78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664" y="502511"/>
            <a:ext cx="7715250" cy="3664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2" name="Google Shape;1262;p160"/>
          <p:cNvCxnSpPr/>
          <p:nvPr/>
        </p:nvCxnSpPr>
        <p:spPr>
          <a:xfrm flipH="1">
            <a:off x="4634153" y="3749040"/>
            <a:ext cx="2390400" cy="1175700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63" name="Google Shape;1263;p160"/>
          <p:cNvSpPr txBox="1"/>
          <p:nvPr/>
        </p:nvSpPr>
        <p:spPr>
          <a:xfrm>
            <a:off x="5065123" y="339635"/>
            <a:ext cx="362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Galdeano"/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Galdeano"/>
                <a:ea typeface="Galdeano"/>
                <a:cs typeface="Galdeano"/>
                <a:sym typeface="Galdeano"/>
              </a:rPr>
              <a:t>Grade Level Comparative Data</a:t>
            </a:r>
            <a:endParaRPr sz="2100" b="1" i="0" u="none" strike="noStrike" cap="none">
              <a:solidFill>
                <a:srgbClr val="FF0000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0209" y="5101515"/>
            <a:ext cx="795180" cy="78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567" y="377598"/>
            <a:ext cx="7786688" cy="37933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0" name="Google Shape;1270;p161"/>
          <p:cNvCxnSpPr/>
          <p:nvPr/>
        </p:nvCxnSpPr>
        <p:spPr>
          <a:xfrm rot="10800000">
            <a:off x="5888065" y="2129254"/>
            <a:ext cx="1430400" cy="1227900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71" name="Google Shape;1271;p161"/>
          <p:cNvSpPr txBox="1"/>
          <p:nvPr/>
        </p:nvSpPr>
        <p:spPr>
          <a:xfrm>
            <a:off x="4898572" y="339635"/>
            <a:ext cx="379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Galdeano"/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Galdeano"/>
                <a:ea typeface="Galdeano"/>
                <a:cs typeface="Galdeano"/>
                <a:sym typeface="Galdeano"/>
              </a:rPr>
              <a:t>Year to Year Comparative Data</a:t>
            </a:r>
            <a:endParaRPr sz="2100" b="1" i="0" u="none" strike="noStrike" cap="none">
              <a:solidFill>
                <a:srgbClr val="FF0000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Google Shape;1276;p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0209" y="5101515"/>
            <a:ext cx="795180" cy="78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378" y="432435"/>
            <a:ext cx="7693819" cy="3671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62"/>
          <p:cNvSpPr/>
          <p:nvPr/>
        </p:nvSpPr>
        <p:spPr>
          <a:xfrm>
            <a:off x="4565468" y="2521131"/>
            <a:ext cx="284100" cy="405300"/>
          </a:xfrm>
          <a:prstGeom prst="ellipse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62"/>
          <p:cNvSpPr txBox="1"/>
          <p:nvPr/>
        </p:nvSpPr>
        <p:spPr>
          <a:xfrm>
            <a:off x="4898572" y="339635"/>
            <a:ext cx="379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Galdeano"/>
              <a:buNone/>
            </a:pPr>
            <a:r>
              <a:rPr lang="en-US" sz="2100" b="1" i="0" u="none" strike="noStrike" cap="none">
                <a:solidFill>
                  <a:srgbClr val="FF0000"/>
                </a:solidFill>
                <a:latin typeface="Galdeano"/>
                <a:ea typeface="Galdeano"/>
                <a:cs typeface="Galdeano"/>
                <a:sym typeface="Galdeano"/>
              </a:rPr>
              <a:t>Cohort Comparative Data</a:t>
            </a:r>
            <a:endParaRPr sz="2100" b="1" i="0" u="none" strike="noStrike" cap="none">
              <a:solidFill>
                <a:srgbClr val="FF0000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163"/>
          <p:cNvSpPr txBox="1"/>
          <p:nvPr/>
        </p:nvSpPr>
        <p:spPr>
          <a:xfrm>
            <a:off x="846117" y="505295"/>
            <a:ext cx="40722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aldeano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Galdeano"/>
                <a:ea typeface="Galdeano"/>
                <a:cs typeface="Galdeano"/>
                <a:sym typeface="Galdeano"/>
              </a:rPr>
              <a:t>Actions Using</a:t>
            </a:r>
            <a:br>
              <a:rPr lang="en-US" sz="3600" b="1" i="0" u="none" strike="noStrike" cap="none">
                <a:solidFill>
                  <a:srgbClr val="FFFFFF"/>
                </a:solidFill>
                <a:latin typeface="Galdeano"/>
                <a:ea typeface="Galdeano"/>
                <a:cs typeface="Galdeano"/>
                <a:sym typeface="Galdeano"/>
              </a:rPr>
            </a:br>
            <a:r>
              <a:rPr lang="en-US" sz="3600" b="1" i="0" u="none" strike="noStrike" cap="none">
                <a:solidFill>
                  <a:srgbClr val="FFFFFF"/>
                </a:solidFill>
                <a:latin typeface="Galdeano"/>
                <a:ea typeface="Galdeano"/>
                <a:cs typeface="Galdeano"/>
                <a:sym typeface="Galdeano"/>
              </a:rPr>
              <a:t>Survey Data</a:t>
            </a:r>
            <a:endParaRPr sz="3600" b="1" i="0" u="none" strike="noStrike" cap="none">
              <a:solidFill>
                <a:srgbClr val="FFFFFF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Google Shape;1290;p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2" cy="634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64"/>
          <p:cNvSpPr txBox="1"/>
          <p:nvPr/>
        </p:nvSpPr>
        <p:spPr>
          <a:xfrm>
            <a:off x="4036423" y="104503"/>
            <a:ext cx="47907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aldeano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Galdeano"/>
                <a:ea typeface="Galdeano"/>
                <a:cs typeface="Galdeano"/>
                <a:sym typeface="Galdeano"/>
              </a:rPr>
              <a:t>Interdisciplinary Teams Reviewing YT Data</a:t>
            </a:r>
            <a:endParaRPr sz="3600" b="1" i="0" u="none" strike="noStrike" cap="none">
              <a:solidFill>
                <a:srgbClr val="FFFFFF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Google Shape;1296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899" y="190772"/>
            <a:ext cx="8194646" cy="376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219" y="5617027"/>
            <a:ext cx="8148517" cy="47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165"/>
          <p:cNvSpPr txBox="1"/>
          <p:nvPr/>
        </p:nvSpPr>
        <p:spPr>
          <a:xfrm>
            <a:off x="3122320" y="321401"/>
            <a:ext cx="5704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aldeano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Galdeano"/>
                <a:ea typeface="Galdeano"/>
                <a:cs typeface="Galdeano"/>
                <a:sym typeface="Galdeano"/>
              </a:rPr>
              <a:t>Campus Improvement Plans</a:t>
            </a:r>
            <a:endParaRPr sz="3600" b="1" i="0" u="none" strike="noStrike" cap="none">
              <a:solidFill>
                <a:srgbClr val="000000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Google Shape;1303;p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6322423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166"/>
          <p:cNvSpPr txBox="1"/>
          <p:nvPr/>
        </p:nvSpPr>
        <p:spPr>
          <a:xfrm>
            <a:off x="179912" y="248195"/>
            <a:ext cx="6658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aldeano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Galdeano"/>
                <a:ea typeface="Galdeano"/>
                <a:cs typeface="Galdeano"/>
                <a:sym typeface="Galdeano"/>
              </a:rPr>
              <a:t>Teacher-Student Relationships</a:t>
            </a:r>
            <a:endParaRPr sz="3600" b="1" i="0" u="none" strike="noStrike" cap="none">
              <a:solidFill>
                <a:srgbClr val="FFFFFF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Google Shape;1309;p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634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67"/>
          <p:cNvSpPr txBox="1"/>
          <p:nvPr/>
        </p:nvSpPr>
        <p:spPr>
          <a:xfrm>
            <a:off x="179912" y="248195"/>
            <a:ext cx="6658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aldeano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Galdeano"/>
                <a:ea typeface="Galdeano"/>
                <a:cs typeface="Galdeano"/>
                <a:sym typeface="Galdeano"/>
              </a:rPr>
              <a:t>Staff Development &amp; Training</a:t>
            </a:r>
            <a:endParaRPr sz="3600" b="1" i="0" u="none" strike="noStrike" cap="none">
              <a:solidFill>
                <a:srgbClr val="FFFFFF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529" y="1425980"/>
            <a:ext cx="8115300" cy="487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p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634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168"/>
          <p:cNvSpPr txBox="1"/>
          <p:nvPr/>
        </p:nvSpPr>
        <p:spPr>
          <a:xfrm>
            <a:off x="5950429" y="0"/>
            <a:ext cx="40722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aldeano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Galdeano"/>
                <a:ea typeface="Galdeano"/>
                <a:cs typeface="Galdeano"/>
                <a:sym typeface="Galdeano"/>
              </a:rPr>
              <a:t>5 Year Action Planning</a:t>
            </a:r>
            <a:endParaRPr sz="3600" b="1" i="0" u="none" strike="noStrike" cap="none">
              <a:solidFill>
                <a:srgbClr val="FFFFFF"/>
              </a:solidFill>
              <a:latin typeface="Galdeano"/>
              <a:ea typeface="Galdeano"/>
              <a:cs typeface="Galdeano"/>
              <a:sym typeface="Galdean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69"/>
          <p:cNvSpPr/>
          <p:nvPr/>
        </p:nvSpPr>
        <p:spPr>
          <a:xfrm>
            <a:off x="0" y="1013459"/>
            <a:ext cx="91440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47E1A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47E1A"/>
                </a:solidFill>
                <a:latin typeface="Calibri"/>
                <a:ea typeface="Calibri"/>
                <a:cs typeface="Calibri"/>
                <a:sym typeface="Calibri"/>
              </a:rPr>
              <a:t>Amens. </a:t>
            </a:r>
            <a:r>
              <a:rPr lang="en-US" sz="3600" b="1" i="0" u="none" strike="noStrike" cap="none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rPr>
              <a:t>Epiphanies. </a:t>
            </a:r>
            <a:r>
              <a:rPr lang="en-US" sz="36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r>
              <a:rPr lang="en-US" sz="3600" b="1" i="0" u="none" strike="noStrike" cap="none">
                <a:solidFill>
                  <a:srgbClr val="245971"/>
                </a:solidFill>
                <a:latin typeface="Calibri"/>
                <a:ea typeface="Calibri"/>
                <a:cs typeface="Calibri"/>
                <a:sym typeface="Calibri"/>
              </a:rPr>
              <a:t> Feedback.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3" name="Google Shape;1323;p169"/>
          <p:cNvGrpSpPr/>
          <p:nvPr/>
        </p:nvGrpSpPr>
        <p:grpSpPr>
          <a:xfrm>
            <a:off x="2052595" y="2042933"/>
            <a:ext cx="2285909" cy="2103211"/>
            <a:chOff x="-2545845" y="2869824"/>
            <a:chExt cx="2743200" cy="2743200"/>
          </a:xfrm>
        </p:grpSpPr>
        <p:sp>
          <p:nvSpPr>
            <p:cNvPr id="1324" name="Google Shape;1324;p169"/>
            <p:cNvSpPr/>
            <p:nvPr/>
          </p:nvSpPr>
          <p:spPr>
            <a:xfrm>
              <a:off x="-2545845" y="2869824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rgbClr val="F99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5" name="Google Shape;1325;p1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001793" y="2962572"/>
              <a:ext cx="2049780" cy="2049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6" name="Google Shape;1326;p169"/>
            <p:cNvSpPr/>
            <p:nvPr/>
          </p:nvSpPr>
          <p:spPr>
            <a:xfrm>
              <a:off x="-2545845" y="4890041"/>
              <a:ext cx="27432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liked…”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7" name="Google Shape;1327;p169"/>
          <p:cNvGrpSpPr/>
          <p:nvPr/>
        </p:nvGrpSpPr>
        <p:grpSpPr>
          <a:xfrm>
            <a:off x="2050421" y="4443369"/>
            <a:ext cx="2285910" cy="2103211"/>
            <a:chOff x="4649059" y="3273371"/>
            <a:chExt cx="2743201" cy="2743200"/>
          </a:xfrm>
        </p:grpSpPr>
        <p:grpSp>
          <p:nvGrpSpPr>
            <p:cNvPr id="1328" name="Google Shape;1328;p169"/>
            <p:cNvGrpSpPr/>
            <p:nvPr/>
          </p:nvGrpSpPr>
          <p:grpSpPr>
            <a:xfrm>
              <a:off x="4649059" y="3273371"/>
              <a:ext cx="2743200" cy="2743200"/>
              <a:chOff x="4649059" y="1115387"/>
              <a:chExt cx="2286000" cy="2286000"/>
            </a:xfrm>
          </p:grpSpPr>
          <p:sp>
            <p:nvSpPr>
              <p:cNvPr id="1329" name="Google Shape;1329;p169"/>
              <p:cNvSpPr/>
              <p:nvPr/>
            </p:nvSpPr>
            <p:spPr>
              <a:xfrm>
                <a:off x="4649059" y="1115387"/>
                <a:ext cx="2286000" cy="2286000"/>
              </a:xfrm>
              <a:prstGeom prst="roundRect">
                <a:avLst>
                  <a:gd name="adj" fmla="val 16667"/>
                </a:avLst>
              </a:prstGeom>
              <a:solidFill>
                <a:srgbClr val="B0C5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30" name="Google Shape;1330;p16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27689" y="1137767"/>
                <a:ext cx="1758126" cy="1758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31" name="Google Shape;1331;p169"/>
            <p:cNvSpPr/>
            <p:nvPr/>
          </p:nvSpPr>
          <p:spPr>
            <a:xfrm>
              <a:off x="4649060" y="5293713"/>
              <a:ext cx="27432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wonder…”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2" name="Google Shape;1332;p169"/>
          <p:cNvGrpSpPr/>
          <p:nvPr/>
        </p:nvGrpSpPr>
        <p:grpSpPr>
          <a:xfrm>
            <a:off x="4623334" y="2052026"/>
            <a:ext cx="2285909" cy="2103211"/>
            <a:chOff x="-2580797" y="304619"/>
            <a:chExt cx="2743200" cy="2743200"/>
          </a:xfrm>
        </p:grpSpPr>
        <p:sp>
          <p:nvSpPr>
            <p:cNvPr id="1333" name="Google Shape;1333;p169"/>
            <p:cNvSpPr/>
            <p:nvPr/>
          </p:nvSpPr>
          <p:spPr>
            <a:xfrm>
              <a:off x="-2580797" y="304619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4" name="Google Shape;1334;p16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249485" y="385395"/>
              <a:ext cx="201168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5" name="Google Shape;1335;p169"/>
            <p:cNvSpPr/>
            <p:nvPr/>
          </p:nvSpPr>
          <p:spPr>
            <a:xfrm>
              <a:off x="-2378431" y="2244067"/>
              <a:ext cx="25065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learned…”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169"/>
          <p:cNvGrpSpPr/>
          <p:nvPr/>
        </p:nvGrpSpPr>
        <p:grpSpPr>
          <a:xfrm>
            <a:off x="4592538" y="4466148"/>
            <a:ext cx="2285909" cy="2103211"/>
            <a:chOff x="2043521" y="3361338"/>
            <a:chExt cx="2743200" cy="2743200"/>
          </a:xfrm>
        </p:grpSpPr>
        <p:sp>
          <p:nvSpPr>
            <p:cNvPr id="1337" name="Google Shape;1337;p169"/>
            <p:cNvSpPr/>
            <p:nvPr/>
          </p:nvSpPr>
          <p:spPr>
            <a:xfrm>
              <a:off x="2043521" y="3361338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rgbClr val="278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8" name="Google Shape;1338;p16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09281" y="3456094"/>
              <a:ext cx="201168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9" name="Google Shape;1339;p169"/>
            <p:cNvSpPr/>
            <p:nvPr/>
          </p:nvSpPr>
          <p:spPr>
            <a:xfrm>
              <a:off x="2043521" y="5342528"/>
              <a:ext cx="27432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suggest…”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70"/>
          <p:cNvSpPr txBox="1"/>
          <p:nvPr/>
        </p:nvSpPr>
        <p:spPr>
          <a:xfrm>
            <a:off x="533400" y="3200400"/>
            <a:ext cx="8229600" cy="27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61F4A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Great Valley School District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A5C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9A5C0"/>
                </a:solidFill>
                <a:latin typeface="Calibri"/>
                <a:ea typeface="Calibri"/>
                <a:cs typeface="Calibri"/>
                <a:sym typeface="Calibri"/>
              </a:rPr>
              <a:t>Student, Family, and Staff </a:t>
            </a:r>
            <a:br>
              <a:rPr lang="en-US" sz="4000" b="1" i="0" u="none" strike="noStrike" cap="none">
                <a:solidFill>
                  <a:srgbClr val="29A5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i="0" u="none" strike="noStrike" cap="none">
                <a:solidFill>
                  <a:srgbClr val="29A5C0"/>
                </a:solidFill>
                <a:latin typeface="Calibri"/>
                <a:ea typeface="Calibri"/>
                <a:cs typeface="Calibri"/>
                <a:sym typeface="Calibri"/>
              </a:rPr>
              <a:t>Survey Results</a:t>
            </a:r>
            <a:endParaRPr sz="2000" b="0" i="0" u="none" strike="noStrike" cap="none">
              <a:solidFill>
                <a:srgbClr val="29A5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6" name="Google Shape;1346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1888" y="54102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70"/>
          <p:cNvPicPr preferRelativeResize="0"/>
          <p:nvPr/>
        </p:nvPicPr>
        <p:blipFill rotWithShape="1">
          <a:blip r:embed="rId4">
            <a:alphaModFix/>
          </a:blip>
          <a:srcRect t="23333" b="33334"/>
          <a:stretch/>
        </p:blipFill>
        <p:spPr>
          <a:xfrm>
            <a:off x="0" y="0"/>
            <a:ext cx="9144002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71"/>
          <p:cNvSpPr txBox="1"/>
          <p:nvPr/>
        </p:nvSpPr>
        <p:spPr>
          <a:xfrm>
            <a:off x="211138" y="2881313"/>
            <a:ext cx="8513700" cy="3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We heard from over 4,500</a:t>
            </a:r>
            <a:endParaRPr/>
          </a:p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Great Valley Community Members</a:t>
            </a:r>
            <a:endParaRPr/>
          </a:p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6355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F47E1A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F47E1A"/>
                </a:solidFill>
                <a:latin typeface="Calibri"/>
                <a:ea typeface="Calibri"/>
                <a:cs typeface="Calibri"/>
                <a:sym typeface="Calibri"/>
              </a:rPr>
              <a:t>363 staff </a:t>
            </a:r>
            <a:r>
              <a:rPr lang="en-US" sz="2800" b="0" i="0" u="none" strike="noStrike" cap="none">
                <a:solidFill>
                  <a:srgbClr val="29A5C0"/>
                </a:solidFill>
                <a:latin typeface="Calibri"/>
                <a:ea typeface="Calibri"/>
                <a:cs typeface="Calibri"/>
                <a:sym typeface="Calibri"/>
              </a:rPr>
              <a:t>about perceptions of their local school </a:t>
            </a:r>
            <a:endParaRPr/>
          </a:p>
          <a:p>
            <a:pPr marL="46355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F47E1A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F47E1A"/>
                </a:solidFill>
                <a:latin typeface="Calibri"/>
                <a:ea typeface="Calibri"/>
                <a:cs typeface="Calibri"/>
                <a:sym typeface="Calibri"/>
              </a:rPr>
              <a:t>1,115 parents </a:t>
            </a:r>
            <a:r>
              <a:rPr lang="en-US" sz="2800" b="0" i="0" u="none" strike="noStrike" cap="none">
                <a:solidFill>
                  <a:srgbClr val="29A5C0"/>
                </a:solidFill>
                <a:latin typeface="Calibri"/>
                <a:ea typeface="Calibri"/>
                <a:cs typeface="Calibri"/>
                <a:sym typeface="Calibri"/>
              </a:rPr>
              <a:t>and guardians about their child’s school</a:t>
            </a:r>
            <a:endParaRPr/>
          </a:p>
          <a:p>
            <a:pPr marL="46355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F47E1A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F47E1A"/>
                </a:solidFill>
                <a:latin typeface="Calibri"/>
                <a:ea typeface="Calibri"/>
                <a:cs typeface="Calibri"/>
                <a:sym typeface="Calibri"/>
              </a:rPr>
              <a:t>3,105 students </a:t>
            </a:r>
            <a:r>
              <a:rPr lang="en-US" sz="2800" b="0" i="0" u="none" strike="noStrike" cap="none">
                <a:solidFill>
                  <a:srgbClr val="29A5C0"/>
                </a:solidFill>
                <a:latin typeface="Calibri"/>
                <a:ea typeface="Calibri"/>
                <a:cs typeface="Calibri"/>
                <a:sym typeface="Calibri"/>
              </a:rPr>
              <a:t>about their school and classroom experience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29A5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29A5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4" name="Google Shape;1354;p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200" y="5484813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71"/>
          <p:cNvPicPr preferRelativeResize="0"/>
          <p:nvPr/>
        </p:nvPicPr>
        <p:blipFill rotWithShape="1">
          <a:blip r:embed="rId4">
            <a:alphaModFix/>
          </a:blip>
          <a:srcRect l="120" t="20033" r="-120" b="38642"/>
          <a:stretch/>
        </p:blipFill>
        <p:spPr>
          <a:xfrm>
            <a:off x="11113" y="0"/>
            <a:ext cx="9144002" cy="251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172"/>
          <p:cNvSpPr txBox="1"/>
          <p:nvPr/>
        </p:nvSpPr>
        <p:spPr>
          <a:xfrm>
            <a:off x="0" y="4191000"/>
            <a:ext cx="9144000" cy="619200"/>
          </a:xfrm>
          <a:prstGeom prst="rect">
            <a:avLst/>
          </a:prstGeom>
          <a:solidFill>
            <a:srgbClr val="B0C5CC">
              <a:alpha val="678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ckwell"/>
              <a:buNone/>
            </a:pP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172"/>
          <p:cNvSpPr txBox="1">
            <a:spLocks noGrp="1"/>
          </p:cNvSpPr>
          <p:nvPr>
            <p:ph type="title"/>
          </p:nvPr>
        </p:nvSpPr>
        <p:spPr>
          <a:xfrm>
            <a:off x="304800" y="760413"/>
            <a:ext cx="9029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What were the core themes of the surveys?</a:t>
            </a:r>
            <a:endParaRPr/>
          </a:p>
        </p:txBody>
      </p:sp>
      <p:sp>
        <p:nvSpPr>
          <p:cNvPr id="1363" name="Google Shape;1363;p172"/>
          <p:cNvSpPr/>
          <p:nvPr/>
        </p:nvSpPr>
        <p:spPr>
          <a:xfrm>
            <a:off x="517525" y="1943100"/>
            <a:ext cx="2557500" cy="4610100"/>
          </a:xfrm>
          <a:prstGeom prst="roundRect">
            <a:avLst>
              <a:gd name="adj" fmla="val 16667"/>
            </a:avLst>
          </a:prstGeom>
          <a:solidFill>
            <a:srgbClr val="288FBD"/>
          </a:solidFill>
          <a:ln w="25400" cap="flat" cmpd="sng">
            <a:solidFill>
              <a:srgbClr val="278F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172"/>
          <p:cNvSpPr/>
          <p:nvPr/>
        </p:nvSpPr>
        <p:spPr>
          <a:xfrm>
            <a:off x="3289300" y="1952625"/>
            <a:ext cx="2557500" cy="4600500"/>
          </a:xfrm>
          <a:prstGeom prst="roundRect">
            <a:avLst>
              <a:gd name="adj" fmla="val 16667"/>
            </a:avLst>
          </a:prstGeom>
          <a:solidFill>
            <a:srgbClr val="161F4A"/>
          </a:solidFill>
          <a:ln w="25400" cap="flat" cmpd="sng">
            <a:solidFill>
              <a:srgbClr val="161F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72"/>
          <p:cNvSpPr/>
          <p:nvPr/>
        </p:nvSpPr>
        <p:spPr>
          <a:xfrm>
            <a:off x="6080125" y="1962150"/>
            <a:ext cx="2557500" cy="459090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25400" cap="flat" cmpd="sng">
            <a:solidFill>
              <a:srgbClr val="B0C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72"/>
          <p:cNvSpPr txBox="1"/>
          <p:nvPr/>
        </p:nvSpPr>
        <p:spPr>
          <a:xfrm>
            <a:off x="0" y="2719388"/>
            <a:ext cx="9144000" cy="1443000"/>
          </a:xfrm>
          <a:prstGeom prst="rect">
            <a:avLst/>
          </a:prstGeom>
          <a:solidFill>
            <a:srgbClr val="B0C5CC">
              <a:alpha val="678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</a:pP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172"/>
          <p:cNvSpPr txBox="1"/>
          <p:nvPr/>
        </p:nvSpPr>
        <p:spPr>
          <a:xfrm>
            <a:off x="3289300" y="4191000"/>
            <a:ext cx="5357700" cy="619200"/>
          </a:xfrm>
          <a:prstGeom prst="rect">
            <a:avLst/>
          </a:prstGeom>
          <a:solidFill>
            <a:srgbClr val="B0C5CC">
              <a:alpha val="678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ckwell"/>
              <a:buNone/>
            </a:pPr>
            <a:endParaRPr sz="3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172"/>
          <p:cNvSpPr txBox="1"/>
          <p:nvPr/>
        </p:nvSpPr>
        <p:spPr>
          <a:xfrm>
            <a:off x="517525" y="2157413"/>
            <a:ext cx="2538300" cy="52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Engagement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Culture</a:t>
            </a:r>
            <a:endParaRPr/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Relationships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Academic Rigor / Academic Expectations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[If High School: College &amp; Career Readiness]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[If Elementary: Instructional Methods (Elementary only)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172"/>
          <p:cNvSpPr txBox="1"/>
          <p:nvPr/>
        </p:nvSpPr>
        <p:spPr>
          <a:xfrm>
            <a:off x="3308350" y="2157413"/>
            <a:ext cx="2538300" cy="3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Engagement &amp; Empowerment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Culture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Relationships</a:t>
            </a:r>
            <a:endParaRPr/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 &amp; Feedback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Resources &amp; Facilities</a:t>
            </a:r>
            <a:endParaRPr/>
          </a:p>
        </p:txBody>
      </p:sp>
      <p:sp>
        <p:nvSpPr>
          <p:cNvPr id="1370" name="Google Shape;1370;p172"/>
          <p:cNvSpPr txBox="1"/>
          <p:nvPr/>
        </p:nvSpPr>
        <p:spPr>
          <a:xfrm>
            <a:off x="6108700" y="2157413"/>
            <a:ext cx="2538300" cy="4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STAFF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Engagement &amp; Empowerment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Culture &amp; Communication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Relationships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 &amp; Feedback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en-US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 Development &amp; Support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73"/>
          <p:cNvSpPr txBox="1">
            <a:spLocks noGrp="1"/>
          </p:cNvSpPr>
          <p:nvPr>
            <p:ph type="title"/>
          </p:nvPr>
        </p:nvSpPr>
        <p:spPr>
          <a:xfrm>
            <a:off x="457200" y="6667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Celebrations</a:t>
            </a:r>
            <a:endParaRPr b="1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p173"/>
          <p:cNvSpPr/>
          <p:nvPr/>
        </p:nvSpPr>
        <p:spPr>
          <a:xfrm>
            <a:off x="304800" y="1684338"/>
            <a:ext cx="8534400" cy="4876800"/>
          </a:xfrm>
          <a:prstGeom prst="roundRect">
            <a:avLst>
              <a:gd name="adj" fmla="val 16667"/>
            </a:avLst>
          </a:prstGeom>
          <a:solidFill>
            <a:srgbClr val="B0C5C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400"/>
              </a:spcBef>
              <a:spcAft>
                <a:spcPts val="0"/>
              </a:spcAft>
              <a:buClr>
                <a:srgbClr val="161F4A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400"/>
              </a:spcBef>
              <a:spcAft>
                <a:spcPts val="0"/>
              </a:spcAft>
              <a:buClr>
                <a:srgbClr val="161F4A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400"/>
              </a:spcBef>
              <a:spcAft>
                <a:spcPts val="0"/>
              </a:spcAft>
              <a:buClr>
                <a:srgbClr val="161F4A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Teachers Build Strong Relationships with Students</a:t>
            </a:r>
            <a:r>
              <a:rPr lang="en-US" sz="2400" b="0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– Students are overwhelmingly positive about their teachers showing them respect, being willing to give extra help on schoolwork when needed, and treating students fairly.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161F4A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Students Report Positive School Culture</a:t>
            </a:r>
            <a:r>
              <a:rPr lang="en-US" sz="2400" b="0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– Students agree that their peers are friendly to them, behave well in class, and they collaborate on schoolwork together.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161F4A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Families Feel Respected and Welcomed</a:t>
            </a:r>
            <a:r>
              <a:rPr lang="en-US" sz="2400" b="0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– Compared to other schools across the country, Great Valley families are more likely to say that their school creates a friendly environment.</a:t>
            </a: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8" name="Google Shape;1378;p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666750"/>
            <a:ext cx="1082675" cy="1017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74"/>
          <p:cNvSpPr txBox="1">
            <a:spLocks noGrp="1"/>
          </p:cNvSpPr>
          <p:nvPr>
            <p:ph type="title"/>
          </p:nvPr>
        </p:nvSpPr>
        <p:spPr>
          <a:xfrm>
            <a:off x="457200" y="6667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Priorities for Change</a:t>
            </a:r>
            <a:endParaRPr b="1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174"/>
          <p:cNvSpPr/>
          <p:nvPr/>
        </p:nvSpPr>
        <p:spPr>
          <a:xfrm>
            <a:off x="457200" y="1717675"/>
            <a:ext cx="8229600" cy="4835400"/>
          </a:xfrm>
          <a:prstGeom prst="roundRect">
            <a:avLst>
              <a:gd name="adj" fmla="val 16667"/>
            </a:avLst>
          </a:prstGeom>
          <a:solidFill>
            <a:srgbClr val="B0C5C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Improve Communication with Staff </a:t>
            </a:r>
            <a:r>
              <a:rPr lang="en-US" sz="2400" b="0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– Staff want to feel more informed about/involved in important decisions regarding their school. </a:t>
            </a:r>
            <a:endParaRPr/>
          </a:p>
          <a:p>
            <a:pPr marL="285750" marR="0" lvl="0" indent="-28575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More Tailored Professional Development</a:t>
            </a:r>
            <a:r>
              <a:rPr lang="en-US" sz="2400" b="0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- Staff  report a need for more professional development that provides them with content support.</a:t>
            </a:r>
            <a:endParaRPr/>
          </a:p>
          <a:p>
            <a:pPr marL="285750" marR="0" lvl="0" indent="-28575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Increase Awareness of College and Career Resources</a:t>
            </a:r>
            <a:r>
              <a:rPr lang="en-US" sz="2400" b="0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– While seniors reported feeling more prepared for applying for college and pursuing careers, younger students were less aware of the resources offered. </a:t>
            </a: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386" name="Google Shape;1386;p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947738"/>
            <a:ext cx="538163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75"/>
          <p:cNvSpPr txBox="1">
            <a:spLocks noGrp="1"/>
          </p:cNvSpPr>
          <p:nvPr>
            <p:ph type="title"/>
          </p:nvPr>
        </p:nvSpPr>
        <p:spPr>
          <a:xfrm>
            <a:off x="457200" y="6667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We’ve already…</a:t>
            </a:r>
            <a:endParaRPr/>
          </a:p>
        </p:txBody>
      </p:sp>
      <p:sp>
        <p:nvSpPr>
          <p:cNvPr id="1393" name="Google Shape;1393;p175"/>
          <p:cNvSpPr/>
          <p:nvPr/>
        </p:nvSpPr>
        <p:spPr>
          <a:xfrm>
            <a:off x="579438" y="3505200"/>
            <a:ext cx="8107500" cy="1139700"/>
          </a:xfrm>
          <a:prstGeom prst="roundRect">
            <a:avLst>
              <a:gd name="adj" fmla="val 16667"/>
            </a:avLst>
          </a:prstGeom>
          <a:solidFill>
            <a:srgbClr val="B0C5C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Conducted Focus Groups with Staff</a:t>
            </a:r>
            <a:endParaRPr sz="2800" b="0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175"/>
          <p:cNvSpPr/>
          <p:nvPr/>
        </p:nvSpPr>
        <p:spPr>
          <a:xfrm>
            <a:off x="579438" y="4953000"/>
            <a:ext cx="8107500" cy="1219200"/>
          </a:xfrm>
          <a:prstGeom prst="roundRect">
            <a:avLst>
              <a:gd name="adj" fmla="val 16667"/>
            </a:avLst>
          </a:prstGeom>
          <a:solidFill>
            <a:srgbClr val="B0C5C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Used data with the Professional Development Committee (Comprehensive Plan)</a:t>
            </a:r>
            <a:endParaRPr sz="2800" b="0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175"/>
          <p:cNvSpPr/>
          <p:nvPr/>
        </p:nvSpPr>
        <p:spPr>
          <a:xfrm>
            <a:off x="579438" y="1981200"/>
            <a:ext cx="8107500" cy="1143000"/>
          </a:xfrm>
          <a:prstGeom prst="roundRect">
            <a:avLst>
              <a:gd name="adj" fmla="val 16667"/>
            </a:avLst>
          </a:prstGeom>
          <a:solidFill>
            <a:srgbClr val="B0C5C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161F4A"/>
                </a:solidFill>
                <a:latin typeface="Calibri"/>
                <a:ea typeface="Calibri"/>
                <a:cs typeface="Calibri"/>
                <a:sym typeface="Calibri"/>
              </a:rPr>
              <a:t>Debriefed the results with Administrators, Staff, and Student Leaders</a:t>
            </a:r>
            <a:endParaRPr sz="2800" b="0" i="0" u="none" strike="noStrike" cap="none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177"/>
          <p:cNvSpPr/>
          <p:nvPr/>
        </p:nvSpPr>
        <p:spPr>
          <a:xfrm>
            <a:off x="0" y="1013459"/>
            <a:ext cx="91440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47E1A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47E1A"/>
                </a:solidFill>
                <a:latin typeface="Calibri"/>
                <a:ea typeface="Calibri"/>
                <a:cs typeface="Calibri"/>
                <a:sym typeface="Calibri"/>
              </a:rPr>
              <a:t>Amens. </a:t>
            </a:r>
            <a:r>
              <a:rPr lang="en-US" sz="3600" b="1" i="0" u="none" strike="noStrike" cap="none">
                <a:solidFill>
                  <a:srgbClr val="9BBB59"/>
                </a:solidFill>
                <a:latin typeface="Calibri"/>
                <a:ea typeface="Calibri"/>
                <a:cs typeface="Calibri"/>
                <a:sym typeface="Calibri"/>
              </a:rPr>
              <a:t>Epiphanies. </a:t>
            </a:r>
            <a:r>
              <a:rPr lang="en-US" sz="36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r>
              <a:rPr lang="en-US" sz="3600" b="1" i="0" u="none" strike="noStrike" cap="none">
                <a:solidFill>
                  <a:srgbClr val="245971"/>
                </a:solidFill>
                <a:latin typeface="Calibri"/>
                <a:ea typeface="Calibri"/>
                <a:cs typeface="Calibri"/>
                <a:sym typeface="Calibri"/>
              </a:rPr>
              <a:t> Feedback.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1" name="Google Shape;1411;p177"/>
          <p:cNvGrpSpPr/>
          <p:nvPr/>
        </p:nvGrpSpPr>
        <p:grpSpPr>
          <a:xfrm>
            <a:off x="2052595" y="2042933"/>
            <a:ext cx="2285909" cy="2103211"/>
            <a:chOff x="-2545845" y="2869824"/>
            <a:chExt cx="2743200" cy="2743200"/>
          </a:xfrm>
        </p:grpSpPr>
        <p:sp>
          <p:nvSpPr>
            <p:cNvPr id="1412" name="Google Shape;1412;p177"/>
            <p:cNvSpPr/>
            <p:nvPr/>
          </p:nvSpPr>
          <p:spPr>
            <a:xfrm>
              <a:off x="-2545845" y="2869824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rgbClr val="F99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3" name="Google Shape;1413;p1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001793" y="2962572"/>
              <a:ext cx="2049780" cy="2049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4" name="Google Shape;1414;p177"/>
            <p:cNvSpPr/>
            <p:nvPr/>
          </p:nvSpPr>
          <p:spPr>
            <a:xfrm>
              <a:off x="-2545845" y="4890041"/>
              <a:ext cx="27432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liked…”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5" name="Google Shape;1415;p177"/>
          <p:cNvGrpSpPr/>
          <p:nvPr/>
        </p:nvGrpSpPr>
        <p:grpSpPr>
          <a:xfrm>
            <a:off x="2050421" y="4443369"/>
            <a:ext cx="2285910" cy="2103211"/>
            <a:chOff x="4649059" y="3273371"/>
            <a:chExt cx="2743201" cy="2743200"/>
          </a:xfrm>
        </p:grpSpPr>
        <p:grpSp>
          <p:nvGrpSpPr>
            <p:cNvPr id="1416" name="Google Shape;1416;p177"/>
            <p:cNvGrpSpPr/>
            <p:nvPr/>
          </p:nvGrpSpPr>
          <p:grpSpPr>
            <a:xfrm>
              <a:off x="4649059" y="3273371"/>
              <a:ext cx="2743200" cy="2743200"/>
              <a:chOff x="4649059" y="1115387"/>
              <a:chExt cx="2286000" cy="2286000"/>
            </a:xfrm>
          </p:grpSpPr>
          <p:sp>
            <p:nvSpPr>
              <p:cNvPr id="1417" name="Google Shape;1417;p177"/>
              <p:cNvSpPr/>
              <p:nvPr/>
            </p:nvSpPr>
            <p:spPr>
              <a:xfrm>
                <a:off x="4649059" y="1115387"/>
                <a:ext cx="2286000" cy="2286000"/>
              </a:xfrm>
              <a:prstGeom prst="roundRect">
                <a:avLst>
                  <a:gd name="adj" fmla="val 16667"/>
                </a:avLst>
              </a:prstGeom>
              <a:solidFill>
                <a:srgbClr val="B0C5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18" name="Google Shape;1418;p17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27689" y="1137767"/>
                <a:ext cx="1758126" cy="1758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19" name="Google Shape;1419;p177"/>
            <p:cNvSpPr/>
            <p:nvPr/>
          </p:nvSpPr>
          <p:spPr>
            <a:xfrm>
              <a:off x="4649060" y="5293713"/>
              <a:ext cx="27432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wonder…”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0" name="Google Shape;1420;p177"/>
          <p:cNvGrpSpPr/>
          <p:nvPr/>
        </p:nvGrpSpPr>
        <p:grpSpPr>
          <a:xfrm>
            <a:off x="4623334" y="2052026"/>
            <a:ext cx="2285909" cy="2103211"/>
            <a:chOff x="-2580797" y="304619"/>
            <a:chExt cx="2743200" cy="2743200"/>
          </a:xfrm>
        </p:grpSpPr>
        <p:sp>
          <p:nvSpPr>
            <p:cNvPr id="1421" name="Google Shape;1421;p177"/>
            <p:cNvSpPr/>
            <p:nvPr/>
          </p:nvSpPr>
          <p:spPr>
            <a:xfrm>
              <a:off x="-2580797" y="304619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2" name="Google Shape;1422;p1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249485" y="385395"/>
              <a:ext cx="201168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3" name="Google Shape;1423;p177"/>
            <p:cNvSpPr/>
            <p:nvPr/>
          </p:nvSpPr>
          <p:spPr>
            <a:xfrm>
              <a:off x="-2378431" y="2244067"/>
              <a:ext cx="25065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learned…”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177"/>
          <p:cNvGrpSpPr/>
          <p:nvPr/>
        </p:nvGrpSpPr>
        <p:grpSpPr>
          <a:xfrm>
            <a:off x="4592538" y="4466148"/>
            <a:ext cx="2285909" cy="2103211"/>
            <a:chOff x="2043521" y="3361338"/>
            <a:chExt cx="2743200" cy="2743200"/>
          </a:xfrm>
        </p:grpSpPr>
        <p:sp>
          <p:nvSpPr>
            <p:cNvPr id="1425" name="Google Shape;1425;p177"/>
            <p:cNvSpPr/>
            <p:nvPr/>
          </p:nvSpPr>
          <p:spPr>
            <a:xfrm>
              <a:off x="2043521" y="3361338"/>
              <a:ext cx="2743200" cy="2743200"/>
            </a:xfrm>
            <a:prstGeom prst="roundRect">
              <a:avLst>
                <a:gd name="adj" fmla="val 16667"/>
              </a:avLst>
            </a:prstGeom>
            <a:solidFill>
              <a:srgbClr val="278F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6" name="Google Shape;1426;p17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09281" y="3456094"/>
              <a:ext cx="2011680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7" name="Google Shape;1427;p177"/>
            <p:cNvSpPr/>
            <p:nvPr/>
          </p:nvSpPr>
          <p:spPr>
            <a:xfrm>
              <a:off x="2043521" y="5342528"/>
              <a:ext cx="27432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 suggest…”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09"/>
          <p:cNvSpPr/>
          <p:nvPr/>
        </p:nvSpPr>
        <p:spPr>
          <a:xfrm>
            <a:off x="0" y="-92364"/>
            <a:ext cx="9144000" cy="905164"/>
          </a:xfrm>
          <a:prstGeom prst="rect">
            <a:avLst/>
          </a:prstGeom>
          <a:solidFill>
            <a:srgbClr val="255A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09"/>
          <p:cNvSpPr txBox="1"/>
          <p:nvPr/>
        </p:nvSpPr>
        <p:spPr>
          <a:xfrm>
            <a:off x="128850" y="812801"/>
            <a:ext cx="8886300" cy="45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 Jennifer </a:t>
            </a:r>
            <a:r>
              <a:rPr lang="en-US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Bethman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Assistant Superintendent of Secondary Schools, </a:t>
            </a:r>
            <a:endParaRPr sz="18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Bethel School District, </a:t>
            </a:r>
            <a:r>
              <a:rPr lang="en-US" sz="18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WA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en-US" sz="1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Steve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Fleming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Principal, Pasadena Independent School District, </a:t>
            </a:r>
            <a:r>
              <a:rPr lang="en-US" sz="18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TX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Karen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Hickman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Deputy Superintendent of Academic Achievement</a:t>
            </a:r>
            <a:r>
              <a:rPr lang="en-US" sz="18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8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    Pasadena Independent School District, </a:t>
            </a:r>
            <a:r>
              <a:rPr lang="en-US" sz="18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TX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en-US" sz="1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Regina Speaker Palubinsky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Superintendent, Great Valley School District, </a:t>
            </a:r>
            <a:r>
              <a:rPr lang="en-US" sz="18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PA</a:t>
            </a:r>
            <a:endParaRPr lang="en-US" sz="18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en-US" sz="18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Jimmy Simpson Jr., </a:t>
            </a:r>
            <a:r>
              <a:rPr lang="en-US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Partnerships, YouthTruth Student </a:t>
            </a:r>
            <a:r>
              <a:rPr lang="en-US" sz="18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Survey</a:t>
            </a: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jimmys@youthtruthsurvey.org</a:t>
            </a: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(415) 510-2639</a:t>
            </a:r>
            <a:endParaRPr sz="2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161F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Google Shape;718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8775" y="5720753"/>
            <a:ext cx="1939400" cy="73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475" y="5434362"/>
            <a:ext cx="1304575" cy="13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175" y="5512813"/>
            <a:ext cx="1304576" cy="11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4000" y="5512812"/>
            <a:ext cx="1147700" cy="11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59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43" y="1289957"/>
            <a:ext cx="7952100" cy="5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6"/>
          <p:cNvSpPr txBox="1"/>
          <p:nvPr/>
        </p:nvSpPr>
        <p:spPr>
          <a:xfrm>
            <a:off x="4944702" y="1718307"/>
            <a:ext cx="3921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Academic Rigor</a:t>
            </a:r>
            <a:endParaRPr sz="4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1" name="Google Shape;781;p116"/>
          <p:cNvSpPr txBox="1"/>
          <p:nvPr/>
        </p:nvSpPr>
        <p:spPr>
          <a:xfrm>
            <a:off x="548787" y="1400476"/>
            <a:ext cx="39219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Relationships with Teachers</a:t>
            </a:r>
            <a:endParaRPr sz="4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2" name="Google Shape;782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3057" y="2426193"/>
            <a:ext cx="3429000" cy="417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280" y="3057157"/>
            <a:ext cx="3584744" cy="3449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7"/>
          <p:cNvSpPr txBox="1"/>
          <p:nvPr/>
        </p:nvSpPr>
        <p:spPr>
          <a:xfrm>
            <a:off x="204960" y="1097077"/>
            <a:ext cx="876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ato"/>
              <a:buNone/>
            </a:pPr>
            <a:r>
              <a:rPr lang="en-US" sz="2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“I really feel like part of my school’s community.”</a:t>
            </a:r>
            <a:endParaRPr/>
          </a:p>
        </p:txBody>
      </p:sp>
      <p:pic>
        <p:nvPicPr>
          <p:cNvPr id="790" name="Google Shape;790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24200"/>
            <a:ext cx="9144000" cy="19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17"/>
          <p:cNvSpPr/>
          <p:nvPr/>
        </p:nvSpPr>
        <p:spPr>
          <a:xfrm>
            <a:off x="736599" y="3238499"/>
            <a:ext cx="2514600" cy="990600"/>
          </a:xfrm>
          <a:prstGeom prst="ellipse">
            <a:avLst/>
          </a:prstGeom>
          <a:noFill/>
          <a:ln w="63500" cap="flat" cmpd="sng">
            <a:solidFill>
              <a:srgbClr val="288F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etrospect">
  <a:themeElements>
    <a:clrScheme name="Custom 1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000000"/>
      </a:accent1>
      <a:accent2>
        <a:srgbClr val="AB620D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trospect">
  <a:themeElements>
    <a:clrScheme name="Custom 1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000000"/>
      </a:accent1>
      <a:accent2>
        <a:srgbClr val="AB620D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1878</Words>
  <Application>Microsoft Office PowerPoint</Application>
  <PresentationFormat>On-screen Show (4:3)</PresentationFormat>
  <Paragraphs>465</Paragraphs>
  <Slides>69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69</vt:i4>
      </vt:variant>
    </vt:vector>
  </HeadingPairs>
  <TitlesOfParts>
    <vt:vector size="89" baseType="lpstr">
      <vt:lpstr>Comfortaa</vt:lpstr>
      <vt:lpstr>Rockwell</vt:lpstr>
      <vt:lpstr>Calibri</vt:lpstr>
      <vt:lpstr>Lato</vt:lpstr>
      <vt:lpstr>Corbel</vt:lpstr>
      <vt:lpstr>Galdeano</vt:lpstr>
      <vt:lpstr>Merriweather Sans</vt:lpstr>
      <vt:lpstr>Noto Sans Symbols</vt:lpstr>
      <vt:lpstr>Arial</vt:lpstr>
      <vt:lpstr>Candara</vt:lpstr>
      <vt:lpstr>Source Sans Pro</vt:lpstr>
      <vt:lpstr>Office Theme</vt:lpstr>
      <vt:lpstr>Office Theme</vt:lpstr>
      <vt:lpstr>Office Theme</vt:lpstr>
      <vt:lpstr>Office Theme</vt:lpstr>
      <vt:lpstr>Retrospect</vt:lpstr>
      <vt:lpstr>Retrospect</vt:lpstr>
      <vt:lpstr>Office Theme</vt:lpstr>
      <vt:lpstr>Office Theme</vt:lpstr>
      <vt:lpstr>Office Theme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 2</vt:lpstr>
      <vt:lpstr>I have not been bullied this year</vt:lpstr>
      <vt:lpstr>If you have been bullied, how did it happen? </vt:lpstr>
      <vt:lpstr>Why do you think you were bullied? </vt:lpstr>
      <vt:lpstr>GOAL 3</vt:lpstr>
      <vt:lpstr>PowerPoint Presentation</vt:lpstr>
      <vt:lpstr>PowerPoint Presentation</vt:lpstr>
      <vt:lpstr>PowerPoint Presentation</vt:lpstr>
      <vt:lpstr>PowerPoint Presentation</vt:lpstr>
      <vt:lpstr>GOAL 4</vt:lpstr>
      <vt:lpstr>PowerPoint Presentation</vt:lpstr>
      <vt:lpstr>PowerPoint Presentation</vt:lpstr>
      <vt:lpstr>GOAL 5</vt:lpstr>
      <vt:lpstr>PowerPoint Presentation</vt:lpstr>
      <vt:lpstr>PowerPoint Presentation</vt:lpstr>
      <vt:lpstr>PowerPoint Presentation</vt:lpstr>
      <vt:lpstr>PowerPoint Presentation</vt:lpstr>
      <vt:lpstr>Personalized Learning</vt:lpstr>
      <vt:lpstr>Personalized Learning</vt:lpstr>
      <vt:lpstr>7th Grade Traditional vs.  7th Grade Personalized Learning</vt:lpstr>
      <vt:lpstr>Academic Rigor</vt:lpstr>
      <vt:lpstr>Relationships with Teachers</vt:lpstr>
      <vt:lpstr>Data Informs Expansion</vt:lpstr>
      <vt:lpstr>Expansion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were the core themes of the surveys?</vt:lpstr>
      <vt:lpstr>Celebrations</vt:lpstr>
      <vt:lpstr>Priorities for Change</vt:lpstr>
      <vt:lpstr>We’ve already…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 Heisters</dc:creator>
  <cp:lastModifiedBy>Kelson Goldfine</cp:lastModifiedBy>
  <cp:revision>7</cp:revision>
  <cp:lastPrinted>2019-02-13T16:52:21Z</cp:lastPrinted>
  <dcterms:modified xsi:type="dcterms:W3CDTF">2019-02-14T22:43:14Z</dcterms:modified>
</cp:coreProperties>
</file>